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73" r:id="rId3"/>
    <p:sldId id="275" r:id="rId4"/>
    <p:sldId id="257" r:id="rId5"/>
    <p:sldId id="284" r:id="rId6"/>
    <p:sldId id="277" r:id="rId7"/>
    <p:sldId id="261" r:id="rId8"/>
    <p:sldId id="278" r:id="rId9"/>
    <p:sldId id="279" r:id="rId10"/>
    <p:sldId id="262" r:id="rId11"/>
    <p:sldId id="271" r:id="rId12"/>
    <p:sldId id="263" r:id="rId13"/>
    <p:sldId id="280" r:id="rId14"/>
    <p:sldId id="268" r:id="rId15"/>
    <p:sldId id="281" r:id="rId16"/>
    <p:sldId id="283"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40426"/>
    <a:srgbClr val="34D274"/>
    <a:srgbClr val="037310"/>
    <a:srgbClr val="D4E12B"/>
    <a:srgbClr val="FFCC00"/>
    <a:srgbClr val="0BA93C"/>
    <a:srgbClr val="432003"/>
    <a:srgbClr val="063402"/>
    <a:srgbClr val="8E603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5620"/>
    <p:restoredTop sz="83920" autoAdjust="0"/>
  </p:normalViewPr>
  <p:slideViewPr>
    <p:cSldViewPr snapToGrid="0" snapToObjects="1">
      <p:cViewPr>
        <p:scale>
          <a:sx n="70" d="100"/>
          <a:sy n="70" d="100"/>
        </p:scale>
        <p:origin x="-115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D1385E-BE06-422B-86DC-1546DC939C32}"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AB1F3BB3-4931-4371-AF10-442D4600A93B}">
      <dgm:prSet phldrT="[Text]"/>
      <dgm:spPr>
        <a:solidFill>
          <a:srgbClr val="D4E12B"/>
        </a:solidFill>
      </dgm:spPr>
      <dgm:t>
        <a:bodyPr/>
        <a:lstStyle/>
        <a:p>
          <a:r>
            <a:rPr lang="en-US" dirty="0" smtClean="0">
              <a:solidFill>
                <a:schemeClr val="tx1"/>
              </a:solidFill>
            </a:rPr>
            <a:t>Step 1</a:t>
          </a:r>
          <a:endParaRPr lang="en-US" dirty="0">
            <a:solidFill>
              <a:schemeClr val="tx1"/>
            </a:solidFill>
          </a:endParaRPr>
        </a:p>
      </dgm:t>
    </dgm:pt>
    <dgm:pt modelId="{B71C7406-BBA6-4748-8144-715D12B35B79}" type="parTrans" cxnId="{359F2CBD-D00B-40B3-B208-7305B1BC70E6}">
      <dgm:prSet/>
      <dgm:spPr/>
      <dgm:t>
        <a:bodyPr/>
        <a:lstStyle/>
        <a:p>
          <a:endParaRPr lang="en-US"/>
        </a:p>
      </dgm:t>
    </dgm:pt>
    <dgm:pt modelId="{9FD2BC47-FB24-4D77-A3D3-CFA2A0688632}" type="sibTrans" cxnId="{359F2CBD-D00B-40B3-B208-7305B1BC70E6}">
      <dgm:prSet/>
      <dgm:spPr/>
      <dgm:t>
        <a:bodyPr/>
        <a:lstStyle/>
        <a:p>
          <a:endParaRPr lang="en-US"/>
        </a:p>
      </dgm:t>
    </dgm:pt>
    <dgm:pt modelId="{8A73E5FF-2F11-49EA-BA80-A38CD1714763}">
      <dgm:prSet phldrT="[Text]"/>
      <dgm:spPr/>
      <dgm:t>
        <a:bodyPr/>
        <a:lstStyle/>
        <a:p>
          <a:r>
            <a:rPr lang="en-US" dirty="0" smtClean="0"/>
            <a:t>Define the load</a:t>
          </a:r>
          <a:endParaRPr lang="en-US" dirty="0"/>
        </a:p>
      </dgm:t>
    </dgm:pt>
    <dgm:pt modelId="{1781B2CC-714D-4C48-A4FC-F92E28EACEB8}" type="parTrans" cxnId="{E97724BF-CD91-4A61-B26E-071B09EABEBB}">
      <dgm:prSet/>
      <dgm:spPr/>
      <dgm:t>
        <a:bodyPr/>
        <a:lstStyle/>
        <a:p>
          <a:endParaRPr lang="en-US"/>
        </a:p>
      </dgm:t>
    </dgm:pt>
    <dgm:pt modelId="{47F84475-7F44-4399-8E50-C82434BC1006}" type="sibTrans" cxnId="{E97724BF-CD91-4A61-B26E-071B09EABEBB}">
      <dgm:prSet/>
      <dgm:spPr/>
      <dgm:t>
        <a:bodyPr/>
        <a:lstStyle/>
        <a:p>
          <a:endParaRPr lang="en-US"/>
        </a:p>
      </dgm:t>
    </dgm:pt>
    <dgm:pt modelId="{F566AA9D-15A2-4B94-BBDD-523354FA32FE}">
      <dgm:prSet phldrT="[Text]"/>
      <dgm:spPr>
        <a:solidFill>
          <a:srgbClr val="D4E12B"/>
        </a:solidFill>
      </dgm:spPr>
      <dgm:t>
        <a:bodyPr/>
        <a:lstStyle/>
        <a:p>
          <a:r>
            <a:rPr lang="en-US" dirty="0" smtClean="0">
              <a:solidFill>
                <a:schemeClr val="tx1"/>
              </a:solidFill>
            </a:rPr>
            <a:t>Step 2</a:t>
          </a:r>
          <a:endParaRPr lang="en-US" dirty="0">
            <a:solidFill>
              <a:schemeClr val="tx1"/>
            </a:solidFill>
          </a:endParaRPr>
        </a:p>
      </dgm:t>
    </dgm:pt>
    <dgm:pt modelId="{B63DAF34-5AA6-4513-A7F4-3CCD4242B599}" type="parTrans" cxnId="{0103511A-E878-430A-B1F8-32B019E0119A}">
      <dgm:prSet/>
      <dgm:spPr/>
      <dgm:t>
        <a:bodyPr/>
        <a:lstStyle/>
        <a:p>
          <a:endParaRPr lang="en-US"/>
        </a:p>
      </dgm:t>
    </dgm:pt>
    <dgm:pt modelId="{DA456916-0EF5-402C-BAD5-2543583BA585}" type="sibTrans" cxnId="{0103511A-E878-430A-B1F8-32B019E0119A}">
      <dgm:prSet/>
      <dgm:spPr/>
      <dgm:t>
        <a:bodyPr/>
        <a:lstStyle/>
        <a:p>
          <a:endParaRPr lang="en-US"/>
        </a:p>
      </dgm:t>
    </dgm:pt>
    <dgm:pt modelId="{2DFD337A-04D9-4634-986B-E99367D75970}">
      <dgm:prSet phldrT="[Text]"/>
      <dgm:spPr/>
      <dgm:t>
        <a:bodyPr/>
        <a:lstStyle/>
        <a:p>
          <a:r>
            <a:rPr lang="en-US" dirty="0" smtClean="0"/>
            <a:t>Integrate the load to find shear</a:t>
          </a:r>
          <a:endParaRPr lang="en-US" dirty="0"/>
        </a:p>
      </dgm:t>
    </dgm:pt>
    <dgm:pt modelId="{A2DC4C34-82EC-4387-A107-F8D7C86241BF}" type="parTrans" cxnId="{68AE5063-E250-4C14-A10F-6A3BB23B45EA}">
      <dgm:prSet/>
      <dgm:spPr/>
      <dgm:t>
        <a:bodyPr/>
        <a:lstStyle/>
        <a:p>
          <a:endParaRPr lang="en-US"/>
        </a:p>
      </dgm:t>
    </dgm:pt>
    <dgm:pt modelId="{AE6E4882-F90D-45F1-BC0E-242DC0FAC2CE}" type="sibTrans" cxnId="{68AE5063-E250-4C14-A10F-6A3BB23B45EA}">
      <dgm:prSet/>
      <dgm:spPr/>
      <dgm:t>
        <a:bodyPr/>
        <a:lstStyle/>
        <a:p>
          <a:endParaRPr lang="en-US"/>
        </a:p>
      </dgm:t>
    </dgm:pt>
    <dgm:pt modelId="{6F69C8AB-3459-4B2D-9EA8-D83D8F326A0D}">
      <dgm:prSet phldrT="[Text]"/>
      <dgm:spPr>
        <a:solidFill>
          <a:srgbClr val="D4E12B"/>
        </a:solidFill>
      </dgm:spPr>
      <dgm:t>
        <a:bodyPr/>
        <a:lstStyle/>
        <a:p>
          <a:r>
            <a:rPr lang="en-US" dirty="0" smtClean="0">
              <a:solidFill>
                <a:schemeClr val="tx1"/>
              </a:solidFill>
            </a:rPr>
            <a:t>Step 3</a:t>
          </a:r>
          <a:endParaRPr lang="en-US" dirty="0">
            <a:solidFill>
              <a:schemeClr val="tx1"/>
            </a:solidFill>
          </a:endParaRPr>
        </a:p>
      </dgm:t>
    </dgm:pt>
    <dgm:pt modelId="{BB491571-5413-463D-9D51-21FE58FB8A56}" type="parTrans" cxnId="{94E6C7C8-81B0-4254-B80D-ACAF23FF09BC}">
      <dgm:prSet/>
      <dgm:spPr/>
      <dgm:t>
        <a:bodyPr/>
        <a:lstStyle/>
        <a:p>
          <a:endParaRPr lang="en-US"/>
        </a:p>
      </dgm:t>
    </dgm:pt>
    <dgm:pt modelId="{32A12EE7-1B89-430B-B583-4B8FB58D603D}" type="sibTrans" cxnId="{94E6C7C8-81B0-4254-B80D-ACAF23FF09BC}">
      <dgm:prSet/>
      <dgm:spPr/>
      <dgm:t>
        <a:bodyPr/>
        <a:lstStyle/>
        <a:p>
          <a:endParaRPr lang="en-US"/>
        </a:p>
      </dgm:t>
    </dgm:pt>
    <dgm:pt modelId="{F261D5EC-D1B0-4498-8C58-60999A95A7B8}">
      <dgm:prSet phldrT="[Text]"/>
      <dgm:spPr/>
      <dgm:t>
        <a:bodyPr/>
        <a:lstStyle/>
        <a:p>
          <a:r>
            <a:rPr lang="en-US" dirty="0" smtClean="0"/>
            <a:t>Integrate the shear to find the moment</a:t>
          </a:r>
          <a:endParaRPr lang="en-US" dirty="0"/>
        </a:p>
      </dgm:t>
    </dgm:pt>
    <dgm:pt modelId="{FBC988E7-6004-4E8D-A391-B615EEAA4709}" type="parTrans" cxnId="{874D927A-93EA-479B-B94C-88274CF1475B}">
      <dgm:prSet/>
      <dgm:spPr/>
      <dgm:t>
        <a:bodyPr/>
        <a:lstStyle/>
        <a:p>
          <a:endParaRPr lang="en-US"/>
        </a:p>
      </dgm:t>
    </dgm:pt>
    <dgm:pt modelId="{E6B3B98A-E9D6-475F-A8E1-AFEB8FAEA7FF}" type="sibTrans" cxnId="{874D927A-93EA-479B-B94C-88274CF1475B}">
      <dgm:prSet/>
      <dgm:spPr/>
      <dgm:t>
        <a:bodyPr/>
        <a:lstStyle/>
        <a:p>
          <a:endParaRPr lang="en-US"/>
        </a:p>
      </dgm:t>
    </dgm:pt>
    <dgm:pt modelId="{C1C7B868-BEAB-417C-9395-0367CBEFDADC}">
      <dgm:prSet/>
      <dgm:spPr>
        <a:solidFill>
          <a:srgbClr val="D4E12B"/>
        </a:solidFill>
      </dgm:spPr>
      <dgm:t>
        <a:bodyPr/>
        <a:lstStyle/>
        <a:p>
          <a:r>
            <a:rPr lang="en-US" dirty="0" smtClean="0">
              <a:solidFill>
                <a:schemeClr val="tx1"/>
              </a:solidFill>
            </a:rPr>
            <a:t>Step 4</a:t>
          </a:r>
          <a:endParaRPr lang="en-US" dirty="0">
            <a:solidFill>
              <a:schemeClr val="tx1"/>
            </a:solidFill>
          </a:endParaRPr>
        </a:p>
      </dgm:t>
    </dgm:pt>
    <dgm:pt modelId="{9230F3A2-2785-436A-A55B-C8499329B8D5}" type="parTrans" cxnId="{C54765E4-AA53-40D1-8645-772239E8A08D}">
      <dgm:prSet/>
      <dgm:spPr/>
      <dgm:t>
        <a:bodyPr/>
        <a:lstStyle/>
        <a:p>
          <a:endParaRPr lang="en-US"/>
        </a:p>
      </dgm:t>
    </dgm:pt>
    <dgm:pt modelId="{5EF61D61-A3F9-4575-AA69-0B36E600D616}" type="sibTrans" cxnId="{C54765E4-AA53-40D1-8645-772239E8A08D}">
      <dgm:prSet/>
      <dgm:spPr/>
      <dgm:t>
        <a:bodyPr/>
        <a:lstStyle/>
        <a:p>
          <a:endParaRPr lang="en-US"/>
        </a:p>
      </dgm:t>
    </dgm:pt>
    <dgm:pt modelId="{74C670A5-E684-42C8-AC1C-3257AD5065DA}">
      <dgm:prSet/>
      <dgm:spPr/>
      <dgm:t>
        <a:bodyPr/>
        <a:lstStyle/>
        <a:p>
          <a:r>
            <a:rPr lang="en-US" dirty="0" smtClean="0"/>
            <a:t>Integrate the moment to find the deflection</a:t>
          </a:r>
          <a:endParaRPr lang="en-US" dirty="0"/>
        </a:p>
      </dgm:t>
    </dgm:pt>
    <dgm:pt modelId="{A6DA53D2-8D17-422C-9DB7-97A2850EBA08}" type="parTrans" cxnId="{67E5AA49-7D5A-467A-8D93-BB520CB9B5B1}">
      <dgm:prSet/>
      <dgm:spPr/>
      <dgm:t>
        <a:bodyPr/>
        <a:lstStyle/>
        <a:p>
          <a:endParaRPr lang="en-US"/>
        </a:p>
      </dgm:t>
    </dgm:pt>
    <dgm:pt modelId="{05D41177-AA56-4E85-B13B-3E1DE456A860}" type="sibTrans" cxnId="{67E5AA49-7D5A-467A-8D93-BB520CB9B5B1}">
      <dgm:prSet/>
      <dgm:spPr/>
      <dgm:t>
        <a:bodyPr/>
        <a:lstStyle/>
        <a:p>
          <a:endParaRPr lang="en-US"/>
        </a:p>
      </dgm:t>
    </dgm:pt>
    <dgm:pt modelId="{CA4DC6CB-A4F7-4B77-8074-E94976361C38}" type="pres">
      <dgm:prSet presAssocID="{24D1385E-BE06-422B-86DC-1546DC939C32}" presName="linearFlow" presStyleCnt="0">
        <dgm:presLayoutVars>
          <dgm:dir/>
          <dgm:animLvl val="lvl"/>
          <dgm:resizeHandles val="exact"/>
        </dgm:presLayoutVars>
      </dgm:prSet>
      <dgm:spPr/>
      <dgm:t>
        <a:bodyPr/>
        <a:lstStyle/>
        <a:p>
          <a:endParaRPr lang="en-US"/>
        </a:p>
      </dgm:t>
    </dgm:pt>
    <dgm:pt modelId="{B589CCE8-2CA7-4916-AE86-5C637A619036}" type="pres">
      <dgm:prSet presAssocID="{AB1F3BB3-4931-4371-AF10-442D4600A93B}" presName="composite" presStyleCnt="0"/>
      <dgm:spPr/>
    </dgm:pt>
    <dgm:pt modelId="{286A196A-006B-4CFF-AB1F-1518F6AEC3D0}" type="pres">
      <dgm:prSet presAssocID="{AB1F3BB3-4931-4371-AF10-442D4600A93B}" presName="parentText" presStyleLbl="alignNode1" presStyleIdx="0" presStyleCnt="4">
        <dgm:presLayoutVars>
          <dgm:chMax val="1"/>
          <dgm:bulletEnabled val="1"/>
        </dgm:presLayoutVars>
      </dgm:prSet>
      <dgm:spPr/>
      <dgm:t>
        <a:bodyPr/>
        <a:lstStyle/>
        <a:p>
          <a:endParaRPr lang="en-US"/>
        </a:p>
      </dgm:t>
    </dgm:pt>
    <dgm:pt modelId="{18792DB4-F763-4CD1-8E46-82EB4C43931B}" type="pres">
      <dgm:prSet presAssocID="{AB1F3BB3-4931-4371-AF10-442D4600A93B}" presName="descendantText" presStyleLbl="alignAcc1" presStyleIdx="0" presStyleCnt="4" custScaleY="100000">
        <dgm:presLayoutVars>
          <dgm:bulletEnabled val="1"/>
        </dgm:presLayoutVars>
      </dgm:prSet>
      <dgm:spPr/>
      <dgm:t>
        <a:bodyPr/>
        <a:lstStyle/>
        <a:p>
          <a:endParaRPr lang="en-US"/>
        </a:p>
      </dgm:t>
    </dgm:pt>
    <dgm:pt modelId="{D48B40F4-B54F-4E0C-AAA7-FA518A0E2E7D}" type="pres">
      <dgm:prSet presAssocID="{9FD2BC47-FB24-4D77-A3D3-CFA2A0688632}" presName="sp" presStyleCnt="0"/>
      <dgm:spPr/>
    </dgm:pt>
    <dgm:pt modelId="{C7895410-B55B-46A4-9727-B856528BBF33}" type="pres">
      <dgm:prSet presAssocID="{F566AA9D-15A2-4B94-BBDD-523354FA32FE}" presName="composite" presStyleCnt="0"/>
      <dgm:spPr/>
    </dgm:pt>
    <dgm:pt modelId="{1E356E88-C847-42DB-9BF7-A68778E08594}" type="pres">
      <dgm:prSet presAssocID="{F566AA9D-15A2-4B94-BBDD-523354FA32FE}" presName="parentText" presStyleLbl="alignNode1" presStyleIdx="1" presStyleCnt="4">
        <dgm:presLayoutVars>
          <dgm:chMax val="1"/>
          <dgm:bulletEnabled val="1"/>
        </dgm:presLayoutVars>
      </dgm:prSet>
      <dgm:spPr/>
      <dgm:t>
        <a:bodyPr/>
        <a:lstStyle/>
        <a:p>
          <a:endParaRPr lang="en-US"/>
        </a:p>
      </dgm:t>
    </dgm:pt>
    <dgm:pt modelId="{9385255D-F441-47E0-9D2F-DD014CA778FF}" type="pres">
      <dgm:prSet presAssocID="{F566AA9D-15A2-4B94-BBDD-523354FA32FE}" presName="descendantText" presStyleLbl="alignAcc1" presStyleIdx="1" presStyleCnt="4">
        <dgm:presLayoutVars>
          <dgm:bulletEnabled val="1"/>
        </dgm:presLayoutVars>
      </dgm:prSet>
      <dgm:spPr/>
      <dgm:t>
        <a:bodyPr/>
        <a:lstStyle/>
        <a:p>
          <a:endParaRPr lang="en-US"/>
        </a:p>
      </dgm:t>
    </dgm:pt>
    <dgm:pt modelId="{61DD35FD-DDA4-4E25-B634-5D2E089BA01A}" type="pres">
      <dgm:prSet presAssocID="{DA456916-0EF5-402C-BAD5-2543583BA585}" presName="sp" presStyleCnt="0"/>
      <dgm:spPr/>
    </dgm:pt>
    <dgm:pt modelId="{6DC85CC3-EA87-48FD-838F-AB1D4C1EB10D}" type="pres">
      <dgm:prSet presAssocID="{6F69C8AB-3459-4B2D-9EA8-D83D8F326A0D}" presName="composite" presStyleCnt="0"/>
      <dgm:spPr/>
    </dgm:pt>
    <dgm:pt modelId="{19E10E40-5545-42B3-B1CF-A57849E34346}" type="pres">
      <dgm:prSet presAssocID="{6F69C8AB-3459-4B2D-9EA8-D83D8F326A0D}" presName="parentText" presStyleLbl="alignNode1" presStyleIdx="2" presStyleCnt="4">
        <dgm:presLayoutVars>
          <dgm:chMax val="1"/>
          <dgm:bulletEnabled val="1"/>
        </dgm:presLayoutVars>
      </dgm:prSet>
      <dgm:spPr/>
      <dgm:t>
        <a:bodyPr/>
        <a:lstStyle/>
        <a:p>
          <a:endParaRPr lang="en-US"/>
        </a:p>
      </dgm:t>
    </dgm:pt>
    <dgm:pt modelId="{5709F706-51E8-4406-A9C3-B6101414332B}" type="pres">
      <dgm:prSet presAssocID="{6F69C8AB-3459-4B2D-9EA8-D83D8F326A0D}" presName="descendantText" presStyleLbl="alignAcc1" presStyleIdx="2" presStyleCnt="4">
        <dgm:presLayoutVars>
          <dgm:bulletEnabled val="1"/>
        </dgm:presLayoutVars>
      </dgm:prSet>
      <dgm:spPr/>
      <dgm:t>
        <a:bodyPr/>
        <a:lstStyle/>
        <a:p>
          <a:endParaRPr lang="en-US"/>
        </a:p>
      </dgm:t>
    </dgm:pt>
    <dgm:pt modelId="{33B89CE8-BFCE-40F3-9307-25B99B8B058C}" type="pres">
      <dgm:prSet presAssocID="{32A12EE7-1B89-430B-B583-4B8FB58D603D}" presName="sp" presStyleCnt="0"/>
      <dgm:spPr/>
    </dgm:pt>
    <dgm:pt modelId="{0714395D-77EF-41A1-AA8D-BCD8F760D86F}" type="pres">
      <dgm:prSet presAssocID="{C1C7B868-BEAB-417C-9395-0367CBEFDADC}" presName="composite" presStyleCnt="0"/>
      <dgm:spPr/>
    </dgm:pt>
    <dgm:pt modelId="{2B01D42C-7B2E-4814-A2E2-6A541A3C4606}" type="pres">
      <dgm:prSet presAssocID="{C1C7B868-BEAB-417C-9395-0367CBEFDADC}" presName="parentText" presStyleLbl="alignNode1" presStyleIdx="3" presStyleCnt="4">
        <dgm:presLayoutVars>
          <dgm:chMax val="1"/>
          <dgm:bulletEnabled val="1"/>
        </dgm:presLayoutVars>
      </dgm:prSet>
      <dgm:spPr/>
      <dgm:t>
        <a:bodyPr/>
        <a:lstStyle/>
        <a:p>
          <a:endParaRPr lang="en-US"/>
        </a:p>
      </dgm:t>
    </dgm:pt>
    <dgm:pt modelId="{5168A030-4EF5-4F91-9620-73DC98CB625E}" type="pres">
      <dgm:prSet presAssocID="{C1C7B868-BEAB-417C-9395-0367CBEFDADC}" presName="descendantText" presStyleLbl="alignAcc1" presStyleIdx="3" presStyleCnt="4">
        <dgm:presLayoutVars>
          <dgm:bulletEnabled val="1"/>
        </dgm:presLayoutVars>
      </dgm:prSet>
      <dgm:spPr/>
      <dgm:t>
        <a:bodyPr/>
        <a:lstStyle/>
        <a:p>
          <a:endParaRPr lang="en-US"/>
        </a:p>
      </dgm:t>
    </dgm:pt>
  </dgm:ptLst>
  <dgm:cxnLst>
    <dgm:cxn modelId="{874D927A-93EA-479B-B94C-88274CF1475B}" srcId="{6F69C8AB-3459-4B2D-9EA8-D83D8F326A0D}" destId="{F261D5EC-D1B0-4498-8C58-60999A95A7B8}" srcOrd="0" destOrd="0" parTransId="{FBC988E7-6004-4E8D-A391-B615EEAA4709}" sibTransId="{E6B3B98A-E9D6-475F-A8E1-AFEB8FAEA7FF}"/>
    <dgm:cxn modelId="{0103511A-E878-430A-B1F8-32B019E0119A}" srcId="{24D1385E-BE06-422B-86DC-1546DC939C32}" destId="{F566AA9D-15A2-4B94-BBDD-523354FA32FE}" srcOrd="1" destOrd="0" parTransId="{B63DAF34-5AA6-4513-A7F4-3CCD4242B599}" sibTransId="{DA456916-0EF5-402C-BAD5-2543583BA585}"/>
    <dgm:cxn modelId="{94E6C7C8-81B0-4254-B80D-ACAF23FF09BC}" srcId="{24D1385E-BE06-422B-86DC-1546DC939C32}" destId="{6F69C8AB-3459-4B2D-9EA8-D83D8F326A0D}" srcOrd="2" destOrd="0" parTransId="{BB491571-5413-463D-9D51-21FE58FB8A56}" sibTransId="{32A12EE7-1B89-430B-B583-4B8FB58D603D}"/>
    <dgm:cxn modelId="{F0259DCC-1BBE-47FE-BDD6-A1B24D746A89}" type="presOf" srcId="{AB1F3BB3-4931-4371-AF10-442D4600A93B}" destId="{286A196A-006B-4CFF-AB1F-1518F6AEC3D0}" srcOrd="0" destOrd="0" presId="urn:microsoft.com/office/officeart/2005/8/layout/chevron2"/>
    <dgm:cxn modelId="{8E64AE12-9432-4DDC-B0C0-141633F2D599}" type="presOf" srcId="{2DFD337A-04D9-4634-986B-E99367D75970}" destId="{9385255D-F441-47E0-9D2F-DD014CA778FF}" srcOrd="0" destOrd="0" presId="urn:microsoft.com/office/officeart/2005/8/layout/chevron2"/>
    <dgm:cxn modelId="{C54765E4-AA53-40D1-8645-772239E8A08D}" srcId="{24D1385E-BE06-422B-86DC-1546DC939C32}" destId="{C1C7B868-BEAB-417C-9395-0367CBEFDADC}" srcOrd="3" destOrd="0" parTransId="{9230F3A2-2785-436A-A55B-C8499329B8D5}" sibTransId="{5EF61D61-A3F9-4575-AA69-0B36E600D616}"/>
    <dgm:cxn modelId="{3714257F-5960-4C5D-8676-854716BB9624}" type="presOf" srcId="{74C670A5-E684-42C8-AC1C-3257AD5065DA}" destId="{5168A030-4EF5-4F91-9620-73DC98CB625E}" srcOrd="0" destOrd="0" presId="urn:microsoft.com/office/officeart/2005/8/layout/chevron2"/>
    <dgm:cxn modelId="{4E18F4A5-44B2-41D7-AB94-4876CB4B159F}" type="presOf" srcId="{C1C7B868-BEAB-417C-9395-0367CBEFDADC}" destId="{2B01D42C-7B2E-4814-A2E2-6A541A3C4606}" srcOrd="0" destOrd="0" presId="urn:microsoft.com/office/officeart/2005/8/layout/chevron2"/>
    <dgm:cxn modelId="{138B76DB-C073-4CB2-A2CE-9E6E8C1D74E6}" type="presOf" srcId="{24D1385E-BE06-422B-86DC-1546DC939C32}" destId="{CA4DC6CB-A4F7-4B77-8074-E94976361C38}" srcOrd="0" destOrd="0" presId="urn:microsoft.com/office/officeart/2005/8/layout/chevron2"/>
    <dgm:cxn modelId="{DB9343AD-81B8-4EB0-94EB-73DC734B92B4}" type="presOf" srcId="{8A73E5FF-2F11-49EA-BA80-A38CD1714763}" destId="{18792DB4-F763-4CD1-8E46-82EB4C43931B}" srcOrd="0" destOrd="0" presId="urn:microsoft.com/office/officeart/2005/8/layout/chevron2"/>
    <dgm:cxn modelId="{E97724BF-CD91-4A61-B26E-071B09EABEBB}" srcId="{AB1F3BB3-4931-4371-AF10-442D4600A93B}" destId="{8A73E5FF-2F11-49EA-BA80-A38CD1714763}" srcOrd="0" destOrd="0" parTransId="{1781B2CC-714D-4C48-A4FC-F92E28EACEB8}" sibTransId="{47F84475-7F44-4399-8E50-C82434BC1006}"/>
    <dgm:cxn modelId="{359F2CBD-D00B-40B3-B208-7305B1BC70E6}" srcId="{24D1385E-BE06-422B-86DC-1546DC939C32}" destId="{AB1F3BB3-4931-4371-AF10-442D4600A93B}" srcOrd="0" destOrd="0" parTransId="{B71C7406-BBA6-4748-8144-715D12B35B79}" sibTransId="{9FD2BC47-FB24-4D77-A3D3-CFA2A0688632}"/>
    <dgm:cxn modelId="{9C2FB6F3-3F7D-416F-96A7-3B8673E3D696}" type="presOf" srcId="{6F69C8AB-3459-4B2D-9EA8-D83D8F326A0D}" destId="{19E10E40-5545-42B3-B1CF-A57849E34346}" srcOrd="0" destOrd="0" presId="urn:microsoft.com/office/officeart/2005/8/layout/chevron2"/>
    <dgm:cxn modelId="{D9F3C86F-E62F-46CE-AA73-63BED5A84DC0}" type="presOf" srcId="{F566AA9D-15A2-4B94-BBDD-523354FA32FE}" destId="{1E356E88-C847-42DB-9BF7-A68778E08594}" srcOrd="0" destOrd="0" presId="urn:microsoft.com/office/officeart/2005/8/layout/chevron2"/>
    <dgm:cxn modelId="{FFCCC6E1-D60D-46AC-81AC-160E45254ABD}" type="presOf" srcId="{F261D5EC-D1B0-4498-8C58-60999A95A7B8}" destId="{5709F706-51E8-4406-A9C3-B6101414332B}" srcOrd="0" destOrd="0" presId="urn:microsoft.com/office/officeart/2005/8/layout/chevron2"/>
    <dgm:cxn modelId="{68AE5063-E250-4C14-A10F-6A3BB23B45EA}" srcId="{F566AA9D-15A2-4B94-BBDD-523354FA32FE}" destId="{2DFD337A-04D9-4634-986B-E99367D75970}" srcOrd="0" destOrd="0" parTransId="{A2DC4C34-82EC-4387-A107-F8D7C86241BF}" sibTransId="{AE6E4882-F90D-45F1-BC0E-242DC0FAC2CE}"/>
    <dgm:cxn modelId="{67E5AA49-7D5A-467A-8D93-BB520CB9B5B1}" srcId="{C1C7B868-BEAB-417C-9395-0367CBEFDADC}" destId="{74C670A5-E684-42C8-AC1C-3257AD5065DA}" srcOrd="0" destOrd="0" parTransId="{A6DA53D2-8D17-422C-9DB7-97A2850EBA08}" sibTransId="{05D41177-AA56-4E85-B13B-3E1DE456A860}"/>
    <dgm:cxn modelId="{EAC13398-12C3-4B81-A889-02D3266732F3}" type="presParOf" srcId="{CA4DC6CB-A4F7-4B77-8074-E94976361C38}" destId="{B589CCE8-2CA7-4916-AE86-5C637A619036}" srcOrd="0" destOrd="0" presId="urn:microsoft.com/office/officeart/2005/8/layout/chevron2"/>
    <dgm:cxn modelId="{0BCBBD96-FF35-4173-A80D-6F7D0FCBEC77}" type="presParOf" srcId="{B589CCE8-2CA7-4916-AE86-5C637A619036}" destId="{286A196A-006B-4CFF-AB1F-1518F6AEC3D0}" srcOrd="0" destOrd="0" presId="urn:microsoft.com/office/officeart/2005/8/layout/chevron2"/>
    <dgm:cxn modelId="{9EDA3211-5E10-4253-8439-873DC17B2C7D}" type="presParOf" srcId="{B589CCE8-2CA7-4916-AE86-5C637A619036}" destId="{18792DB4-F763-4CD1-8E46-82EB4C43931B}" srcOrd="1" destOrd="0" presId="urn:microsoft.com/office/officeart/2005/8/layout/chevron2"/>
    <dgm:cxn modelId="{79D16A1A-5ECC-4A44-8A99-16444E7E48C6}" type="presParOf" srcId="{CA4DC6CB-A4F7-4B77-8074-E94976361C38}" destId="{D48B40F4-B54F-4E0C-AAA7-FA518A0E2E7D}" srcOrd="1" destOrd="0" presId="urn:microsoft.com/office/officeart/2005/8/layout/chevron2"/>
    <dgm:cxn modelId="{E74EFAD8-13CB-41BA-BA88-BDDC7E4DE550}" type="presParOf" srcId="{CA4DC6CB-A4F7-4B77-8074-E94976361C38}" destId="{C7895410-B55B-46A4-9727-B856528BBF33}" srcOrd="2" destOrd="0" presId="urn:microsoft.com/office/officeart/2005/8/layout/chevron2"/>
    <dgm:cxn modelId="{E2FFF38B-F8FC-4CC1-8E53-F2B443FE57B4}" type="presParOf" srcId="{C7895410-B55B-46A4-9727-B856528BBF33}" destId="{1E356E88-C847-42DB-9BF7-A68778E08594}" srcOrd="0" destOrd="0" presId="urn:microsoft.com/office/officeart/2005/8/layout/chevron2"/>
    <dgm:cxn modelId="{D3C532A0-01EF-470C-BB38-7191CBA5FB31}" type="presParOf" srcId="{C7895410-B55B-46A4-9727-B856528BBF33}" destId="{9385255D-F441-47E0-9D2F-DD014CA778FF}" srcOrd="1" destOrd="0" presId="urn:microsoft.com/office/officeart/2005/8/layout/chevron2"/>
    <dgm:cxn modelId="{4A90861B-1941-4DB5-8E6E-03E2D38FC418}" type="presParOf" srcId="{CA4DC6CB-A4F7-4B77-8074-E94976361C38}" destId="{61DD35FD-DDA4-4E25-B634-5D2E089BA01A}" srcOrd="3" destOrd="0" presId="urn:microsoft.com/office/officeart/2005/8/layout/chevron2"/>
    <dgm:cxn modelId="{9D6040E9-F195-4E8B-8BB2-DCCE7C87CE75}" type="presParOf" srcId="{CA4DC6CB-A4F7-4B77-8074-E94976361C38}" destId="{6DC85CC3-EA87-48FD-838F-AB1D4C1EB10D}" srcOrd="4" destOrd="0" presId="urn:microsoft.com/office/officeart/2005/8/layout/chevron2"/>
    <dgm:cxn modelId="{CD5A4576-8FFC-43CC-8016-0B0D29C88595}" type="presParOf" srcId="{6DC85CC3-EA87-48FD-838F-AB1D4C1EB10D}" destId="{19E10E40-5545-42B3-B1CF-A57849E34346}" srcOrd="0" destOrd="0" presId="urn:microsoft.com/office/officeart/2005/8/layout/chevron2"/>
    <dgm:cxn modelId="{0A82DB1F-D753-4A17-811F-D07D653B3125}" type="presParOf" srcId="{6DC85CC3-EA87-48FD-838F-AB1D4C1EB10D}" destId="{5709F706-51E8-4406-A9C3-B6101414332B}" srcOrd="1" destOrd="0" presId="urn:microsoft.com/office/officeart/2005/8/layout/chevron2"/>
    <dgm:cxn modelId="{023D582F-03E4-4998-870A-253210260EA9}" type="presParOf" srcId="{CA4DC6CB-A4F7-4B77-8074-E94976361C38}" destId="{33B89CE8-BFCE-40F3-9307-25B99B8B058C}" srcOrd="5" destOrd="0" presId="urn:microsoft.com/office/officeart/2005/8/layout/chevron2"/>
    <dgm:cxn modelId="{4FCA1D45-16C3-49A2-A3FC-D14A12965219}" type="presParOf" srcId="{CA4DC6CB-A4F7-4B77-8074-E94976361C38}" destId="{0714395D-77EF-41A1-AA8D-BCD8F760D86F}" srcOrd="6" destOrd="0" presId="urn:microsoft.com/office/officeart/2005/8/layout/chevron2"/>
    <dgm:cxn modelId="{46A9578F-6E2F-4040-B273-96ACABD33CB9}" type="presParOf" srcId="{0714395D-77EF-41A1-AA8D-BCD8F760D86F}" destId="{2B01D42C-7B2E-4814-A2E2-6A541A3C4606}" srcOrd="0" destOrd="0" presId="urn:microsoft.com/office/officeart/2005/8/layout/chevron2"/>
    <dgm:cxn modelId="{CA8E5C4F-8120-4C5E-85B6-9DE3ED706EF0}" type="presParOf" srcId="{0714395D-77EF-41A1-AA8D-BCD8F760D86F}" destId="{5168A030-4EF5-4F91-9620-73DC98CB625E}" srcOrd="1" destOrd="0" presId="urn:microsoft.com/office/officeart/2005/8/layout/chevron2"/>
  </dgm:cxnLst>
  <dgm:bg/>
  <dgm:whole/>
</dgm:dataModel>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C2038D-D353-43BD-9C31-889035CDBCCB}" type="datetimeFigureOut">
              <a:rPr lang="en-US" smtClean="0"/>
              <a:pPr/>
              <a:t>3/20/2012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01B61E-2B95-4565-86E5-96957B90F69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a:t>
            </a:r>
            <a:r>
              <a:rPr lang="en-US" baseline="0" dirty="0" smtClean="0"/>
              <a:t> an initial clarification, our presentation is not on beam reflections, but it is on beam deflections. As you can see here in this picture, this wooden beam is being deflected by the load positioned at the center.</a:t>
            </a:r>
            <a:endParaRPr lang="en-US" dirty="0"/>
          </a:p>
        </p:txBody>
      </p:sp>
      <p:sp>
        <p:nvSpPr>
          <p:cNvPr id="4" name="Slide Number Placeholder 3"/>
          <p:cNvSpPr>
            <a:spLocks noGrp="1"/>
          </p:cNvSpPr>
          <p:nvPr>
            <p:ph type="sldNum" sz="quarter" idx="10"/>
          </p:nvPr>
        </p:nvSpPr>
        <p:spPr/>
        <p:txBody>
          <a:bodyPr/>
          <a:lstStyle/>
          <a:p>
            <a:fld id="{FF01B61E-2B95-4565-86E5-96957B90F69D}"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deflection</a:t>
            </a:r>
            <a:r>
              <a:rPr lang="en-US" baseline="0" dirty="0" smtClean="0"/>
              <a:t> is the angle, usually </a:t>
            </a:r>
            <a:r>
              <a:rPr lang="el-GR" baseline="0" dirty="0" smtClean="0"/>
              <a:t>θ</a:t>
            </a:r>
            <a:r>
              <a:rPr lang="en-US" baseline="0" dirty="0" smtClean="0"/>
              <a:t>, that the beam bends or sags. The deflection is found by integrating the moment of the beam in respect to position of applied force. Because the force is applied at the center of the beam, the beam will sag the most at the center. If the force were applied elsewhere on the beam, like more towards the right, the sag would be lopsided.</a:t>
            </a:r>
            <a:endParaRPr lang="en-US" dirty="0"/>
          </a:p>
        </p:txBody>
      </p:sp>
      <p:sp>
        <p:nvSpPr>
          <p:cNvPr id="4" name="Slide Number Placeholder 3"/>
          <p:cNvSpPr>
            <a:spLocks noGrp="1"/>
          </p:cNvSpPr>
          <p:nvPr>
            <p:ph type="sldNum" sz="quarter" idx="10"/>
          </p:nvPr>
        </p:nvSpPr>
        <p:spPr/>
        <p:txBody>
          <a:bodyPr/>
          <a:lstStyle/>
          <a:p>
            <a:fld id="{FF01B61E-2B95-4565-86E5-96957B90F69D}"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Beam deflection is an</a:t>
            </a:r>
            <a:r>
              <a:rPr lang="en-US" baseline="0" dirty="0" smtClean="0"/>
              <a:t> important subject because as you can see here, without the understanding of loading and span, properties, and shapes of the beams, applications in the real world can turn out to be very dangerous.</a:t>
            </a:r>
            <a:endParaRPr lang="en-US" dirty="0"/>
          </a:p>
        </p:txBody>
      </p:sp>
      <p:sp>
        <p:nvSpPr>
          <p:cNvPr id="4" name="Slide Number Placeholder 3"/>
          <p:cNvSpPr>
            <a:spLocks noGrp="1"/>
          </p:cNvSpPr>
          <p:nvPr>
            <p:ph type="sldNum" sz="quarter" idx="10"/>
          </p:nvPr>
        </p:nvSpPr>
        <p:spPr/>
        <p:txBody>
          <a:bodyPr/>
          <a:lstStyle/>
          <a:p>
            <a:fld id="{FF01B61E-2B95-4565-86E5-96957B90F69D}"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Galileo</a:t>
            </a:r>
            <a:r>
              <a:rPr lang="en-US" baseline="0" dirty="0" smtClean="0"/>
              <a:t> w</a:t>
            </a:r>
            <a:r>
              <a:rPr lang="en-US" dirty="0" smtClean="0"/>
              <a:t>as one of the first people that started</a:t>
            </a:r>
            <a:r>
              <a:rPr lang="en-US" baseline="0" dirty="0" smtClean="0"/>
              <a:t> to think about the quantitative properties of beams, but he had no mathematical tools available. Leonardo </a:t>
            </a:r>
            <a:r>
              <a:rPr lang="en-US" baseline="0" dirty="0" err="1" smtClean="0"/>
              <a:t>da</a:t>
            </a:r>
            <a:r>
              <a:rPr lang="en-US" baseline="0" dirty="0" smtClean="0"/>
              <a:t> Vinci, 100 years earlier, had the same work as Galileo, but he also </a:t>
            </a:r>
            <a:r>
              <a:rPr lang="en-US" dirty="0" smtClean="0"/>
              <a:t>correctly identified the stress and strain distribution across a section in bending.</a:t>
            </a:r>
            <a:endParaRPr lang="en-US" dirty="0"/>
          </a:p>
        </p:txBody>
      </p:sp>
      <p:sp>
        <p:nvSpPr>
          <p:cNvPr id="4" name="Slide Number Placeholder 3"/>
          <p:cNvSpPr>
            <a:spLocks noGrp="1"/>
          </p:cNvSpPr>
          <p:nvPr>
            <p:ph type="sldNum" sz="quarter" idx="10"/>
          </p:nvPr>
        </p:nvSpPr>
        <p:spPr/>
        <p:txBody>
          <a:bodyPr/>
          <a:lstStyle/>
          <a:p>
            <a:fld id="{FF01B61E-2B95-4565-86E5-96957B90F69D}"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three different type of boundary conditions. A cantilevered beam is attached</a:t>
            </a:r>
            <a:r>
              <a:rPr lang="en-US" baseline="0" dirty="0" smtClean="0"/>
              <a:t> to a wall at one end and is free at the other end, such as the picture drawn up by Galileo. The second picture is of a mixed condition—the beam is attached to a wall at one end and is supported at the other end. The boundary condition that we will be learning about is the simple supported beam. As you can see, the beam is supported at both ends.</a:t>
            </a:r>
            <a:endParaRPr lang="en-US" dirty="0"/>
          </a:p>
        </p:txBody>
      </p:sp>
      <p:sp>
        <p:nvSpPr>
          <p:cNvPr id="4" name="Slide Number Placeholder 3"/>
          <p:cNvSpPr>
            <a:spLocks noGrp="1"/>
          </p:cNvSpPr>
          <p:nvPr>
            <p:ph type="sldNum" sz="quarter" idx="10"/>
          </p:nvPr>
        </p:nvSpPr>
        <p:spPr/>
        <p:txBody>
          <a:bodyPr/>
          <a:lstStyle/>
          <a:p>
            <a:fld id="{FF01B61E-2B95-4565-86E5-96957B90F69D}"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we have uniform loading. That would be as if there</a:t>
            </a:r>
            <a:r>
              <a:rPr lang="en-US" baseline="0" dirty="0" smtClean="0"/>
              <a:t> is a constant force being applied all along the length of the beam. The non uniform loading has an unevenly distributed weight on the beam. An example of this would be like beams in a warehouse with pillows on one end and pianos on the other end. The loading we will focus on is center-point loading, which has one particular place where the weight force is applied on the beam.</a:t>
            </a:r>
            <a:endParaRPr lang="en-US" dirty="0"/>
          </a:p>
        </p:txBody>
      </p:sp>
      <p:sp>
        <p:nvSpPr>
          <p:cNvPr id="4" name="Slide Number Placeholder 3"/>
          <p:cNvSpPr>
            <a:spLocks noGrp="1"/>
          </p:cNvSpPr>
          <p:nvPr>
            <p:ph type="sldNum" sz="quarter" idx="10"/>
          </p:nvPr>
        </p:nvSpPr>
        <p:spPr/>
        <p:txBody>
          <a:bodyPr/>
          <a:lstStyle/>
          <a:p>
            <a:fld id="{FF01B61E-2B95-4565-86E5-96957B90F69D}"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are the two more common material</a:t>
            </a:r>
            <a:r>
              <a:rPr lang="en-US" baseline="0" dirty="0" smtClean="0"/>
              <a:t> properties of beams: steel and wood. In the pictures, the steel beams are in the shape of an uppercase letter I. The wooden beam is naturally block-shaped, but can also be formed into an I-shape. The variable E represents the modulus of elasticity, which is the amount that the material will bend before breaking.</a:t>
            </a:r>
            <a:endParaRPr lang="en-US" dirty="0"/>
          </a:p>
        </p:txBody>
      </p:sp>
      <p:sp>
        <p:nvSpPr>
          <p:cNvPr id="4" name="Slide Number Placeholder 3"/>
          <p:cNvSpPr>
            <a:spLocks noGrp="1"/>
          </p:cNvSpPr>
          <p:nvPr>
            <p:ph type="sldNum" sz="quarter" idx="10"/>
          </p:nvPr>
        </p:nvSpPr>
        <p:spPr/>
        <p:txBody>
          <a:bodyPr/>
          <a:lstStyle/>
          <a:p>
            <a:fld id="{FF01B61E-2B95-4565-86E5-96957B90F69D}"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variable</a:t>
            </a:r>
            <a:r>
              <a:rPr lang="en-US" baseline="0" dirty="0" smtClean="0"/>
              <a:t> I represents the second moment of inertia of a beam cross section about a definite axis. This definite axis is perpendicular to the bending plane. The diagram here is a vertical beam and has an inertia formula shown here. But since we’re discussing horizontal beams, if you rotate the beam 90 degrees, the b and h become swapped and the axis is then along the length of the beam. The beam is now noticeably weaker. (YARD STICK DEMO)</a:t>
            </a:r>
            <a:endParaRPr lang="en-US" dirty="0"/>
          </a:p>
        </p:txBody>
      </p:sp>
      <p:sp>
        <p:nvSpPr>
          <p:cNvPr id="4" name="Slide Number Placeholder 3"/>
          <p:cNvSpPr>
            <a:spLocks noGrp="1"/>
          </p:cNvSpPr>
          <p:nvPr>
            <p:ph type="sldNum" sz="quarter" idx="10"/>
          </p:nvPr>
        </p:nvSpPr>
        <p:spPr/>
        <p:txBody>
          <a:bodyPr/>
          <a:lstStyle/>
          <a:p>
            <a:fld id="{FF01B61E-2B95-4565-86E5-96957B90F69D}"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(JEFF’S CARD DEMO)</a:t>
            </a:r>
            <a:endParaRPr lang="en-US" dirty="0"/>
          </a:p>
        </p:txBody>
      </p:sp>
      <p:sp>
        <p:nvSpPr>
          <p:cNvPr id="4" name="Slide Number Placeholder 3"/>
          <p:cNvSpPr>
            <a:spLocks noGrp="1"/>
          </p:cNvSpPr>
          <p:nvPr>
            <p:ph type="sldNum" sz="quarter" idx="10"/>
          </p:nvPr>
        </p:nvSpPr>
        <p:spPr/>
        <p:txBody>
          <a:bodyPr/>
          <a:lstStyle/>
          <a:p>
            <a:fld id="{FF01B61E-2B95-4565-86E5-96957B90F69D}"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F01B61E-2B95-4565-86E5-96957B90F69D}"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12EFF37-947B-4290-8657-6CCE8675110C}" type="datetimeFigureOut">
              <a:rPr lang="en-US" smtClean="0"/>
              <a:pPr/>
              <a:t>3/20/2012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6603F4-6E18-4F28-81BF-6614B83D524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2EFF37-947B-4290-8657-6CCE8675110C}" type="datetimeFigureOut">
              <a:rPr lang="en-US" smtClean="0"/>
              <a:pPr/>
              <a:t>3/20/2012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6603F4-6E18-4F28-81BF-6614B83D524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2EFF37-947B-4290-8657-6CCE8675110C}" type="datetimeFigureOut">
              <a:rPr lang="en-US" smtClean="0"/>
              <a:pPr/>
              <a:t>3/20/2012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6603F4-6E18-4F28-81BF-6614B83D524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2EFF37-947B-4290-8657-6CCE8675110C}" type="datetimeFigureOut">
              <a:rPr lang="en-US" smtClean="0"/>
              <a:pPr/>
              <a:t>3/20/2012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6603F4-6E18-4F28-81BF-6614B83D524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2EFF37-947B-4290-8657-6CCE8675110C}" type="datetimeFigureOut">
              <a:rPr lang="en-US" smtClean="0"/>
              <a:pPr/>
              <a:t>3/20/2012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6603F4-6E18-4F28-81BF-6614B83D524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2EFF37-947B-4290-8657-6CCE8675110C}" type="datetimeFigureOut">
              <a:rPr lang="en-US" smtClean="0"/>
              <a:pPr/>
              <a:t>3/20/2012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6603F4-6E18-4F28-81BF-6614B83D524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12EFF37-947B-4290-8657-6CCE8675110C}" type="datetimeFigureOut">
              <a:rPr lang="en-US" smtClean="0"/>
              <a:pPr/>
              <a:t>3/20/2012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6603F4-6E18-4F28-81BF-6614B83D524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2EFF37-947B-4290-8657-6CCE8675110C}" type="datetimeFigureOut">
              <a:rPr lang="en-US" smtClean="0"/>
              <a:pPr/>
              <a:t>3/20/2012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6603F4-6E18-4F28-81BF-6614B83D524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2EFF37-947B-4290-8657-6CCE8675110C}" type="datetimeFigureOut">
              <a:rPr lang="en-US" smtClean="0"/>
              <a:pPr/>
              <a:t>3/20/2012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6603F4-6E18-4F28-81BF-6614B83D524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2EFF37-947B-4290-8657-6CCE8675110C}" type="datetimeFigureOut">
              <a:rPr lang="en-US" smtClean="0"/>
              <a:pPr/>
              <a:t>3/20/2012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6603F4-6E18-4F28-81BF-6614B83D524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2EFF37-947B-4290-8657-6CCE8675110C}" type="datetimeFigureOut">
              <a:rPr lang="en-US" smtClean="0"/>
              <a:pPr/>
              <a:t>3/20/2012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6603F4-6E18-4F28-81BF-6614B83D524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2EFF37-947B-4290-8657-6CCE8675110C}" type="datetimeFigureOut">
              <a:rPr lang="en-US" smtClean="0"/>
              <a:pPr/>
              <a:t>3/20/2012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6603F4-6E18-4F28-81BF-6614B83D524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Layout" Target="../diagrams/layout1.xml"/><Relationship Id="rId7" Type="http://schemas.openxmlformats.org/officeDocument/2006/relationships/image" Target="../media/image21.pn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753600" cy="7315200"/>
          </a:xfrm>
          <a:prstGeom prst="rect">
            <a:avLst/>
          </a:prstGeom>
          <a:noFill/>
          <a:ln w="9525">
            <a:noFill/>
            <a:miter lim="800000"/>
            <a:headEnd/>
            <a:tailEnd/>
          </a:ln>
          <a:effectLst/>
        </p:spPr>
      </p:pic>
      <p:sp>
        <p:nvSpPr>
          <p:cNvPr id="2" name="Title 1"/>
          <p:cNvSpPr>
            <a:spLocks noGrp="1"/>
          </p:cNvSpPr>
          <p:nvPr>
            <p:ph type="ctrTitle"/>
          </p:nvPr>
        </p:nvSpPr>
        <p:spPr>
          <a:xfrm>
            <a:off x="4038600" y="609600"/>
            <a:ext cx="4495800" cy="1219200"/>
          </a:xfrm>
        </p:spPr>
        <p:txBody>
          <a:bodyPr>
            <a:normAutofit/>
          </a:bodyPr>
          <a:lstStyle/>
          <a:p>
            <a:r>
              <a:rPr lang="en-US" b="1" dirty="0" smtClean="0">
                <a:solidFill>
                  <a:schemeClr val="bg1"/>
                </a:solidFill>
                <a:latin typeface="Imprint MT Shadow" pitchFamily="82" charset="0"/>
              </a:rPr>
              <a:t>Beam Deflections</a:t>
            </a:r>
            <a:r>
              <a:rPr lang="en-US" dirty="0" smtClean="0"/>
              <a:t/>
            </a:r>
            <a:br>
              <a:rPr lang="en-US" dirty="0" smtClean="0"/>
            </a:br>
            <a:endParaRPr lang="en-US" sz="2400" dirty="0"/>
          </a:p>
        </p:txBody>
      </p:sp>
      <p:sp>
        <p:nvSpPr>
          <p:cNvPr id="4" name="TextBox 3"/>
          <p:cNvSpPr txBox="1"/>
          <p:nvPr/>
        </p:nvSpPr>
        <p:spPr>
          <a:xfrm>
            <a:off x="5791200" y="5029200"/>
            <a:ext cx="3733800" cy="1754326"/>
          </a:xfrm>
          <a:prstGeom prst="rect">
            <a:avLst/>
          </a:prstGeom>
          <a:noFill/>
        </p:spPr>
        <p:txBody>
          <a:bodyPr wrap="square" rtlCol="0">
            <a:spAutoFit/>
          </a:bodyPr>
          <a:lstStyle/>
          <a:p>
            <a:pPr algn="ctr"/>
            <a:r>
              <a:rPr lang="en-US" dirty="0" smtClean="0">
                <a:solidFill>
                  <a:schemeClr val="bg1"/>
                </a:solidFill>
              </a:rPr>
              <a:t>March 21, 2012</a:t>
            </a:r>
          </a:p>
          <a:p>
            <a:pPr algn="ctr"/>
            <a:endParaRPr lang="en-US" dirty="0" smtClean="0">
              <a:solidFill>
                <a:schemeClr val="bg1"/>
              </a:solidFill>
            </a:endParaRPr>
          </a:p>
          <a:p>
            <a:pPr algn="ctr"/>
            <a:r>
              <a:rPr lang="en-US" dirty="0" smtClean="0">
                <a:solidFill>
                  <a:schemeClr val="bg1"/>
                </a:solidFill>
              </a:rPr>
              <a:t>Alisa Baker</a:t>
            </a:r>
            <a:br>
              <a:rPr lang="en-US" dirty="0" smtClean="0">
                <a:solidFill>
                  <a:schemeClr val="bg1"/>
                </a:solidFill>
              </a:rPr>
            </a:br>
            <a:r>
              <a:rPr lang="en-US" dirty="0" smtClean="0">
                <a:solidFill>
                  <a:schemeClr val="bg1"/>
                </a:solidFill>
              </a:rPr>
              <a:t>Jeff Furman</a:t>
            </a:r>
            <a:br>
              <a:rPr lang="en-US" dirty="0" smtClean="0">
                <a:solidFill>
                  <a:schemeClr val="bg1"/>
                </a:solidFill>
              </a:rPr>
            </a:br>
            <a:r>
              <a:rPr lang="en-US" dirty="0" smtClean="0">
                <a:solidFill>
                  <a:schemeClr val="bg1"/>
                </a:solidFill>
              </a:rPr>
              <a:t>Kimberly Phongprateep</a:t>
            </a:r>
            <a:br>
              <a:rPr lang="en-US" dirty="0" smtClean="0">
                <a:solidFill>
                  <a:schemeClr val="bg1"/>
                </a:solidFill>
              </a:rPr>
            </a:br>
            <a:r>
              <a:rPr lang="en-US" dirty="0" smtClean="0">
                <a:solidFill>
                  <a:schemeClr val="bg1"/>
                </a:solidFill>
              </a:rPr>
              <a:t>Anton Volosciuc</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7086600" y="2667000"/>
            <a:ext cx="152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latin typeface="Imprint MT Shadow" pitchFamily="82" charset="0"/>
              </a:rPr>
              <a:t>Beams Bend &amp; the Applied Load</a:t>
            </a:r>
            <a:endParaRPr lang="en-US" dirty="0">
              <a:latin typeface="Imprint MT Shadow" pitchFamily="82" charset="0"/>
            </a:endParaRPr>
          </a:p>
        </p:txBody>
      </p:sp>
      <p:sp>
        <p:nvSpPr>
          <p:cNvPr id="3" name="Content Placeholder 2"/>
          <p:cNvSpPr>
            <a:spLocks noGrp="1"/>
          </p:cNvSpPr>
          <p:nvPr>
            <p:ph idx="1"/>
          </p:nvPr>
        </p:nvSpPr>
        <p:spPr/>
        <p:txBody>
          <a:bodyPr/>
          <a:lstStyle/>
          <a:p>
            <a:r>
              <a:rPr lang="en-US" dirty="0" smtClean="0"/>
              <a:t>Based on beam properties</a:t>
            </a:r>
          </a:p>
          <a:p>
            <a:pPr lvl="1"/>
            <a:r>
              <a:rPr lang="en-US" dirty="0" smtClean="0"/>
              <a:t>Stiffness (E, modulus of elasticity)</a:t>
            </a:r>
          </a:p>
          <a:p>
            <a:endParaRPr lang="en-US" dirty="0" smtClean="0"/>
          </a:p>
          <a:p>
            <a:r>
              <a:rPr lang="en-US" dirty="0" smtClean="0"/>
              <a:t>Unit stress = force/area</a:t>
            </a:r>
            <a:endParaRPr lang="en-US" dirty="0"/>
          </a:p>
        </p:txBody>
      </p:sp>
      <p:sp>
        <p:nvSpPr>
          <p:cNvPr id="5" name="Arc 4"/>
          <p:cNvSpPr/>
          <p:nvPr/>
        </p:nvSpPr>
        <p:spPr>
          <a:xfrm rot="10800000">
            <a:off x="2209800" y="3505200"/>
            <a:ext cx="3657600" cy="685800"/>
          </a:xfrm>
          <a:prstGeom prst="arc">
            <a:avLst>
              <a:gd name="adj1" fmla="val 10860475"/>
              <a:gd name="adj2" fmla="val 3155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Arc 6"/>
          <p:cNvSpPr/>
          <p:nvPr/>
        </p:nvSpPr>
        <p:spPr>
          <a:xfrm>
            <a:off x="2133600" y="4419600"/>
            <a:ext cx="3733800" cy="685800"/>
          </a:xfrm>
          <a:prstGeom prst="arc">
            <a:avLst>
              <a:gd name="adj1" fmla="val 128435"/>
              <a:gd name="adj2" fmla="val 1075718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Freeform 8"/>
          <p:cNvSpPr/>
          <p:nvPr/>
        </p:nvSpPr>
        <p:spPr>
          <a:xfrm>
            <a:off x="2053883" y="3882683"/>
            <a:ext cx="246185" cy="914400"/>
          </a:xfrm>
          <a:custGeom>
            <a:avLst/>
            <a:gdLst>
              <a:gd name="connsiteX0" fmla="*/ 154745 w 246185"/>
              <a:gd name="connsiteY0" fmla="*/ 0 h 914400"/>
              <a:gd name="connsiteX1" fmla="*/ 98474 w 246185"/>
              <a:gd name="connsiteY1" fmla="*/ 126609 h 914400"/>
              <a:gd name="connsiteX2" fmla="*/ 98474 w 246185"/>
              <a:gd name="connsiteY2" fmla="*/ 126609 h 914400"/>
              <a:gd name="connsiteX3" fmla="*/ 239151 w 246185"/>
              <a:gd name="connsiteY3" fmla="*/ 225083 h 914400"/>
              <a:gd name="connsiteX4" fmla="*/ 56271 w 246185"/>
              <a:gd name="connsiteY4" fmla="*/ 323557 h 914400"/>
              <a:gd name="connsiteX5" fmla="*/ 196948 w 246185"/>
              <a:gd name="connsiteY5" fmla="*/ 478302 h 914400"/>
              <a:gd name="connsiteX6" fmla="*/ 14068 w 246185"/>
              <a:gd name="connsiteY6" fmla="*/ 562708 h 914400"/>
              <a:gd name="connsiteX7" fmla="*/ 211015 w 246185"/>
              <a:gd name="connsiteY7" fmla="*/ 731520 h 914400"/>
              <a:gd name="connsiteX8" fmla="*/ 14068 w 246185"/>
              <a:gd name="connsiteY8" fmla="*/ 787791 h 914400"/>
              <a:gd name="connsiteX9" fmla="*/ 126609 w 24618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185" h="914400">
                <a:moveTo>
                  <a:pt x="154745" y="0"/>
                </a:moveTo>
                <a:lnTo>
                  <a:pt x="98474" y="126609"/>
                </a:lnTo>
                <a:lnTo>
                  <a:pt x="98474" y="126609"/>
                </a:lnTo>
                <a:cubicBezTo>
                  <a:pt x="121920" y="143021"/>
                  <a:pt x="246185" y="192258"/>
                  <a:pt x="239151" y="225083"/>
                </a:cubicBezTo>
                <a:cubicBezTo>
                  <a:pt x="232117" y="257908"/>
                  <a:pt x="63305" y="281354"/>
                  <a:pt x="56271" y="323557"/>
                </a:cubicBezTo>
                <a:cubicBezTo>
                  <a:pt x="49237" y="365760"/>
                  <a:pt x="203982" y="438444"/>
                  <a:pt x="196948" y="478302"/>
                </a:cubicBezTo>
                <a:cubicBezTo>
                  <a:pt x="189914" y="518160"/>
                  <a:pt x="11724" y="520505"/>
                  <a:pt x="14068" y="562708"/>
                </a:cubicBezTo>
                <a:cubicBezTo>
                  <a:pt x="16413" y="604911"/>
                  <a:pt x="211015" y="694006"/>
                  <a:pt x="211015" y="731520"/>
                </a:cubicBezTo>
                <a:cubicBezTo>
                  <a:pt x="211015" y="769034"/>
                  <a:pt x="28136" y="757311"/>
                  <a:pt x="14068" y="787791"/>
                </a:cubicBezTo>
                <a:cubicBezTo>
                  <a:pt x="0" y="818271"/>
                  <a:pt x="126609" y="914400"/>
                  <a:pt x="126609" y="91440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Freeform 9"/>
          <p:cNvSpPr/>
          <p:nvPr/>
        </p:nvSpPr>
        <p:spPr>
          <a:xfrm>
            <a:off x="5734929" y="3882683"/>
            <a:ext cx="232117" cy="956603"/>
          </a:xfrm>
          <a:custGeom>
            <a:avLst/>
            <a:gdLst>
              <a:gd name="connsiteX0" fmla="*/ 89096 w 232117"/>
              <a:gd name="connsiteY0" fmla="*/ 0 h 956603"/>
              <a:gd name="connsiteX1" fmla="*/ 187569 w 232117"/>
              <a:gd name="connsiteY1" fmla="*/ 196948 h 956603"/>
              <a:gd name="connsiteX2" fmla="*/ 60960 w 232117"/>
              <a:gd name="connsiteY2" fmla="*/ 239151 h 956603"/>
              <a:gd name="connsiteX3" fmla="*/ 229773 w 232117"/>
              <a:gd name="connsiteY3" fmla="*/ 393895 h 956603"/>
              <a:gd name="connsiteX4" fmla="*/ 46893 w 232117"/>
              <a:gd name="connsiteY4" fmla="*/ 464234 h 956603"/>
              <a:gd name="connsiteX5" fmla="*/ 201637 w 232117"/>
              <a:gd name="connsiteY5" fmla="*/ 618979 h 956603"/>
              <a:gd name="connsiteX6" fmla="*/ 32825 w 232117"/>
              <a:gd name="connsiteY6" fmla="*/ 703385 h 956603"/>
              <a:gd name="connsiteX7" fmla="*/ 215705 w 232117"/>
              <a:gd name="connsiteY7" fmla="*/ 801859 h 956603"/>
              <a:gd name="connsiteX8" fmla="*/ 18757 w 232117"/>
              <a:gd name="connsiteY8" fmla="*/ 900332 h 956603"/>
              <a:gd name="connsiteX9" fmla="*/ 103163 w 232117"/>
              <a:gd name="connsiteY9" fmla="*/ 956603 h 956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2117" h="956603">
                <a:moveTo>
                  <a:pt x="89096" y="0"/>
                </a:moveTo>
                <a:cubicBezTo>
                  <a:pt x="140677" y="78545"/>
                  <a:pt x="192258" y="157090"/>
                  <a:pt x="187569" y="196948"/>
                </a:cubicBezTo>
                <a:cubicBezTo>
                  <a:pt x="182880" y="236806"/>
                  <a:pt x="53926" y="206327"/>
                  <a:pt x="60960" y="239151"/>
                </a:cubicBezTo>
                <a:cubicBezTo>
                  <a:pt x="67994" y="271975"/>
                  <a:pt x="232117" y="356381"/>
                  <a:pt x="229773" y="393895"/>
                </a:cubicBezTo>
                <a:cubicBezTo>
                  <a:pt x="227429" y="431409"/>
                  <a:pt x="51582" y="426720"/>
                  <a:pt x="46893" y="464234"/>
                </a:cubicBezTo>
                <a:cubicBezTo>
                  <a:pt x="42204" y="501748"/>
                  <a:pt x="203982" y="579121"/>
                  <a:pt x="201637" y="618979"/>
                </a:cubicBezTo>
                <a:cubicBezTo>
                  <a:pt x="199292" y="658838"/>
                  <a:pt x="30480" y="672905"/>
                  <a:pt x="32825" y="703385"/>
                </a:cubicBezTo>
                <a:cubicBezTo>
                  <a:pt x="35170" y="733865"/>
                  <a:pt x="218050" y="769035"/>
                  <a:pt x="215705" y="801859"/>
                </a:cubicBezTo>
                <a:cubicBezTo>
                  <a:pt x="213360" y="834683"/>
                  <a:pt x="37514" y="874541"/>
                  <a:pt x="18757" y="900332"/>
                </a:cubicBezTo>
                <a:cubicBezTo>
                  <a:pt x="0" y="926123"/>
                  <a:pt x="185225" y="926123"/>
                  <a:pt x="103163" y="956603"/>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2" name="Straight Connector 11"/>
          <p:cNvCxnSpPr/>
          <p:nvPr/>
        </p:nvCxnSpPr>
        <p:spPr>
          <a:xfrm rot="5400000">
            <a:off x="3505200" y="4648200"/>
            <a:ext cx="914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781800" y="2590800"/>
            <a:ext cx="762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6781800" y="3124200"/>
            <a:ext cx="762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7620000" y="2667000"/>
            <a:ext cx="1295400" cy="369332"/>
          </a:xfrm>
          <a:prstGeom prst="rect">
            <a:avLst/>
          </a:prstGeom>
          <a:noFill/>
        </p:spPr>
        <p:txBody>
          <a:bodyPr wrap="square" rtlCol="0">
            <a:spAutoFit/>
          </a:bodyPr>
          <a:lstStyle/>
          <a:p>
            <a:r>
              <a:rPr lang="en-US" dirty="0" smtClean="0">
                <a:latin typeface="Batang" pitchFamily="18" charset="-127"/>
                <a:ea typeface="Batang" pitchFamily="18" charset="-127"/>
              </a:rPr>
              <a:t>I </a:t>
            </a:r>
            <a:r>
              <a:rPr lang="en-US" dirty="0" smtClean="0">
                <a:latin typeface="+mj-lt"/>
                <a:ea typeface="Batang" pitchFamily="18" charset="-127"/>
              </a:rPr>
              <a:t>beam</a:t>
            </a:r>
            <a:endParaRPr lang="en-US" dirty="0">
              <a:latin typeface="Batang" pitchFamily="18" charset="-127"/>
              <a:ea typeface="Batang" pitchFamily="18" charset="-127"/>
            </a:endParaRPr>
          </a:p>
        </p:txBody>
      </p:sp>
      <p:cxnSp>
        <p:nvCxnSpPr>
          <p:cNvPr id="19" name="Straight Arrow Connector 18"/>
          <p:cNvCxnSpPr/>
          <p:nvPr/>
        </p:nvCxnSpPr>
        <p:spPr>
          <a:xfrm rot="10800000">
            <a:off x="3962400" y="42672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657600" y="50292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267200" y="4114800"/>
            <a:ext cx="1219200" cy="276999"/>
          </a:xfrm>
          <a:prstGeom prst="rect">
            <a:avLst/>
          </a:prstGeom>
          <a:noFill/>
        </p:spPr>
        <p:txBody>
          <a:bodyPr wrap="square" rtlCol="0">
            <a:spAutoFit/>
          </a:bodyPr>
          <a:lstStyle/>
          <a:p>
            <a:r>
              <a:rPr lang="en-US" sz="1200" dirty="0" smtClean="0"/>
              <a:t>compression</a:t>
            </a:r>
            <a:endParaRPr lang="en-US" sz="1200" dirty="0"/>
          </a:p>
        </p:txBody>
      </p:sp>
      <p:sp>
        <p:nvSpPr>
          <p:cNvPr id="23" name="TextBox 22"/>
          <p:cNvSpPr txBox="1"/>
          <p:nvPr/>
        </p:nvSpPr>
        <p:spPr>
          <a:xfrm>
            <a:off x="3048000" y="4876800"/>
            <a:ext cx="762000" cy="276999"/>
          </a:xfrm>
          <a:prstGeom prst="rect">
            <a:avLst/>
          </a:prstGeom>
          <a:noFill/>
        </p:spPr>
        <p:txBody>
          <a:bodyPr wrap="square" rtlCol="0">
            <a:spAutoFit/>
          </a:bodyPr>
          <a:lstStyle/>
          <a:p>
            <a:r>
              <a:rPr lang="en-US" sz="1200" dirty="0" smtClean="0"/>
              <a:t>tension</a:t>
            </a:r>
            <a:endParaRPr lang="en-US" sz="1200" dirty="0"/>
          </a:p>
        </p:txBody>
      </p:sp>
      <p:sp>
        <p:nvSpPr>
          <p:cNvPr id="26" name="Rectangle 25"/>
          <p:cNvSpPr/>
          <p:nvPr/>
        </p:nvSpPr>
        <p:spPr>
          <a:xfrm>
            <a:off x="4191000" y="4419600"/>
            <a:ext cx="838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p:cNvSpPr txBox="1"/>
          <p:nvPr/>
        </p:nvSpPr>
        <p:spPr>
          <a:xfrm>
            <a:off x="4191000" y="4419600"/>
            <a:ext cx="838200" cy="523220"/>
          </a:xfrm>
          <a:prstGeom prst="rect">
            <a:avLst/>
          </a:prstGeom>
          <a:noFill/>
        </p:spPr>
        <p:txBody>
          <a:bodyPr wrap="square" rtlCol="0">
            <a:spAutoFit/>
          </a:bodyPr>
          <a:lstStyle/>
          <a:p>
            <a:r>
              <a:rPr lang="en-US" sz="1400" dirty="0" smtClean="0"/>
              <a:t>Moment</a:t>
            </a:r>
          </a:p>
          <a:p>
            <a:r>
              <a:rPr lang="en-US" sz="1400" dirty="0" smtClean="0"/>
              <a:t>Force</a:t>
            </a:r>
            <a:endParaRPr lang="en-US" sz="1400" dirty="0"/>
          </a:p>
        </p:txBody>
      </p:sp>
      <p:pic>
        <p:nvPicPr>
          <p:cNvPr id="20" name="Picture 2"/>
          <p:cNvPicPr>
            <a:picLocks noChangeAspect="1" noChangeArrowheads="1"/>
          </p:cNvPicPr>
          <p:nvPr/>
        </p:nvPicPr>
        <p:blipFill>
          <a:blip r:embed="rId3" cstate="print"/>
          <a:srcRect/>
          <a:stretch>
            <a:fillRect/>
          </a:stretch>
        </p:blipFill>
        <p:spPr bwMode="auto">
          <a:xfrm>
            <a:off x="5715000" y="4984297"/>
            <a:ext cx="3429000" cy="187370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rint MT Shadow" pitchFamily="82" charset="0"/>
              </a:rPr>
              <a:t>Force, Stress, and Strain</a:t>
            </a:r>
            <a:endParaRPr lang="en-US" dirty="0">
              <a:latin typeface="Imprint MT Shadow" pitchFamily="82" charset="0"/>
            </a:endParaRPr>
          </a:p>
        </p:txBody>
      </p:sp>
      <p:sp>
        <p:nvSpPr>
          <p:cNvPr id="3" name="Content Placeholder 2"/>
          <p:cNvSpPr>
            <a:spLocks noGrp="1"/>
          </p:cNvSpPr>
          <p:nvPr>
            <p:ph idx="1"/>
          </p:nvPr>
        </p:nvSpPr>
        <p:spPr/>
        <p:txBody>
          <a:bodyPr>
            <a:normAutofit fontScale="85000" lnSpcReduction="10000"/>
          </a:bodyPr>
          <a:lstStyle/>
          <a:p>
            <a:r>
              <a:rPr lang="en-US" dirty="0" smtClean="0"/>
              <a:t>Force</a:t>
            </a:r>
          </a:p>
          <a:p>
            <a:pPr lvl="1"/>
            <a:r>
              <a:rPr lang="en-US" dirty="0" smtClean="0"/>
              <a:t>Tension is a pulling force</a:t>
            </a:r>
          </a:p>
          <a:p>
            <a:pPr lvl="1"/>
            <a:r>
              <a:rPr lang="en-US" dirty="0" smtClean="0"/>
              <a:t>Compression is a squeezing force</a:t>
            </a:r>
          </a:p>
          <a:p>
            <a:pPr lvl="1"/>
            <a:r>
              <a:rPr lang="en-US" dirty="0" smtClean="0"/>
              <a:t>Together, you get shear</a:t>
            </a:r>
          </a:p>
          <a:p>
            <a:r>
              <a:rPr lang="en-US" dirty="0" smtClean="0"/>
              <a:t>Stress</a:t>
            </a:r>
          </a:p>
          <a:p>
            <a:pPr lvl="1"/>
            <a:r>
              <a:rPr lang="en-US" dirty="0" smtClean="0"/>
              <a:t>force per unit area that the force acts upon</a:t>
            </a:r>
          </a:p>
          <a:p>
            <a:pPr lvl="1"/>
            <a:r>
              <a:rPr lang="en-US" dirty="0" smtClean="0"/>
              <a:t>Both the bending moment and shear force causes stresses in the beam</a:t>
            </a:r>
          </a:p>
          <a:p>
            <a:r>
              <a:rPr lang="en-US" dirty="0" smtClean="0"/>
              <a:t>Strain </a:t>
            </a:r>
          </a:p>
          <a:p>
            <a:pPr lvl="1"/>
            <a:r>
              <a:rPr lang="en-US" dirty="0" smtClean="0"/>
              <a:t>change in length of a stressed structural element divided by the original length of the unstressed element</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rint MT Shadow" pitchFamily="82" charset="0"/>
              </a:rPr>
              <a:t>Load, Shear, and Moment</a:t>
            </a:r>
            <a:endParaRPr lang="en-US" dirty="0">
              <a:latin typeface="Imprint MT Shadow" pitchFamily="82" charset="0"/>
            </a:endParaRPr>
          </a:p>
        </p:txBody>
      </p:sp>
      <p:sp>
        <p:nvSpPr>
          <p:cNvPr id="3" name="Content Placeholder 2"/>
          <p:cNvSpPr>
            <a:spLocks noGrp="1"/>
          </p:cNvSpPr>
          <p:nvPr>
            <p:ph idx="1"/>
          </p:nvPr>
        </p:nvSpPr>
        <p:spPr>
          <a:xfrm>
            <a:off x="457200" y="1371601"/>
            <a:ext cx="8229600" cy="4793226"/>
          </a:xfrm>
          <a:ln>
            <a:noFill/>
          </a:ln>
        </p:spPr>
        <p:txBody>
          <a:bodyPr>
            <a:normAutofit/>
          </a:bodyPr>
          <a:lstStyle/>
          <a:p>
            <a:r>
              <a:rPr lang="en-US" sz="2600" dirty="0" smtClean="0"/>
              <a:t>Load = F(x) = mg	</a:t>
            </a:r>
            <a:endParaRPr lang="en-US" sz="1800" dirty="0" smtClean="0"/>
          </a:p>
          <a:p>
            <a:pPr>
              <a:buNone/>
            </a:pPr>
            <a:r>
              <a:rPr lang="en-US" sz="2600" dirty="0" smtClean="0"/>
              <a:t>     g = 9.81m/s</a:t>
            </a:r>
            <a:r>
              <a:rPr lang="en-US" sz="2600" baseline="30000" dirty="0" smtClean="0"/>
              <a:t>2</a:t>
            </a:r>
            <a:endParaRPr lang="en-US" sz="2600" dirty="0" smtClean="0"/>
          </a:p>
          <a:p>
            <a:pPr>
              <a:buNone/>
            </a:pPr>
            <a:endParaRPr lang="en-US" sz="4400" dirty="0" smtClean="0"/>
          </a:p>
          <a:p>
            <a:r>
              <a:rPr lang="en-US" sz="2600" dirty="0" smtClean="0"/>
              <a:t>Shear = V(a) =   F(x)</a:t>
            </a:r>
            <a:r>
              <a:rPr lang="en-US" sz="2600" dirty="0" err="1" smtClean="0"/>
              <a:t>dx</a:t>
            </a:r>
            <a:r>
              <a:rPr lang="en-US" sz="2600" dirty="0" smtClean="0"/>
              <a:t>, function of position</a:t>
            </a:r>
          </a:p>
          <a:p>
            <a:endParaRPr lang="en-US" sz="2600" dirty="0" smtClean="0"/>
          </a:p>
          <a:p>
            <a:pPr>
              <a:buNone/>
            </a:pPr>
            <a:r>
              <a:rPr lang="en-US" sz="2600" dirty="0" smtClean="0"/>
              <a:t> </a:t>
            </a:r>
            <a:r>
              <a:rPr lang="en-US" sz="2000" dirty="0" smtClean="0"/>
              <a:t>	    	         </a:t>
            </a:r>
            <a:r>
              <a:rPr lang="en-US" sz="1800" dirty="0" smtClean="0"/>
              <a:t>positive shear		</a:t>
            </a:r>
          </a:p>
          <a:p>
            <a:pPr>
              <a:buNone/>
            </a:pPr>
            <a:endParaRPr lang="en-US" sz="2600" dirty="0" smtClean="0"/>
          </a:p>
          <a:p>
            <a:r>
              <a:rPr lang="en-US" sz="2600" dirty="0" smtClean="0"/>
              <a:t>Moment = M(a) =   V(x)</a:t>
            </a:r>
            <a:r>
              <a:rPr lang="en-US" sz="2600" dirty="0" err="1" smtClean="0"/>
              <a:t>dx</a:t>
            </a:r>
            <a:r>
              <a:rPr lang="en-US" sz="2600" dirty="0" smtClean="0"/>
              <a:t>, function of position</a:t>
            </a:r>
            <a:endParaRPr lang="en-US" sz="2600" u="sng" dirty="0" smtClean="0"/>
          </a:p>
          <a:p>
            <a:endParaRPr lang="en-US" dirty="0" smtClean="0"/>
          </a:p>
          <a:p>
            <a:endParaRPr lang="en-US" dirty="0" smtClean="0"/>
          </a:p>
          <a:p>
            <a:endParaRPr lang="en-US" dirty="0"/>
          </a:p>
        </p:txBody>
      </p:sp>
      <p:cxnSp>
        <p:nvCxnSpPr>
          <p:cNvPr id="14" name="Straight Connector 13"/>
          <p:cNvCxnSpPr/>
          <p:nvPr/>
        </p:nvCxnSpPr>
        <p:spPr>
          <a:xfrm>
            <a:off x="3505200" y="4267200"/>
            <a:ext cx="4800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5639594" y="4266406"/>
            <a:ext cx="457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0800000">
            <a:off x="3505200" y="4038600"/>
            <a:ext cx="2362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3391694" y="4152106"/>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867400" y="4495800"/>
            <a:ext cx="2438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flipH="1" flipV="1">
            <a:off x="8192294" y="4380706"/>
            <a:ext cx="228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505200" y="1981200"/>
            <a:ext cx="4876800" cy="381000"/>
          </a:xfrm>
          <a:prstGeom prst="rect">
            <a:avLst/>
          </a:prstGeom>
          <a:solidFill>
            <a:schemeClr val="tx1">
              <a:lumMod val="50000"/>
              <a:lumOff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rot="5400000" flipH="1" flipV="1">
            <a:off x="2896394" y="2209006"/>
            <a:ext cx="1219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505200" y="2819400"/>
            <a:ext cx="5105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8534400" y="2590800"/>
            <a:ext cx="609600" cy="369332"/>
          </a:xfrm>
          <a:prstGeom prst="rect">
            <a:avLst/>
          </a:prstGeom>
          <a:noFill/>
        </p:spPr>
        <p:txBody>
          <a:bodyPr wrap="square" rtlCol="0">
            <a:spAutoFit/>
          </a:bodyPr>
          <a:lstStyle/>
          <a:p>
            <a:r>
              <a:rPr lang="en-US" dirty="0" smtClean="0"/>
              <a:t>x</a:t>
            </a:r>
            <a:endParaRPr lang="en-US" dirty="0"/>
          </a:p>
        </p:txBody>
      </p:sp>
      <p:cxnSp>
        <p:nvCxnSpPr>
          <p:cNvPr id="29" name="Straight Arrow Connector 28"/>
          <p:cNvCxnSpPr/>
          <p:nvPr/>
        </p:nvCxnSpPr>
        <p:spPr>
          <a:xfrm>
            <a:off x="3505200" y="4267200"/>
            <a:ext cx="5105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8534400" y="4114800"/>
            <a:ext cx="381000" cy="369332"/>
          </a:xfrm>
          <a:prstGeom prst="rect">
            <a:avLst/>
          </a:prstGeom>
          <a:noFill/>
        </p:spPr>
        <p:txBody>
          <a:bodyPr wrap="square" rtlCol="0">
            <a:spAutoFit/>
          </a:bodyPr>
          <a:lstStyle/>
          <a:p>
            <a:r>
              <a:rPr lang="en-US" dirty="0" smtClean="0"/>
              <a:t>x</a:t>
            </a:r>
            <a:endParaRPr lang="en-US" dirty="0"/>
          </a:p>
        </p:txBody>
      </p:sp>
      <p:sp>
        <p:nvSpPr>
          <p:cNvPr id="1229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291"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733907" y="3124200"/>
            <a:ext cx="475785" cy="609599"/>
          </a:xfrm>
          <a:prstGeom prst="rect">
            <a:avLst/>
          </a:prstGeom>
          <a:noFill/>
        </p:spPr>
      </p:pic>
      <p:sp>
        <p:nvSpPr>
          <p:cNvPr id="1229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293"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200400" y="4977606"/>
            <a:ext cx="457200" cy="585788"/>
          </a:xfrm>
          <a:prstGeom prst="rect">
            <a:avLst/>
          </a:prstGeom>
          <a:noFill/>
        </p:spPr>
      </p:pic>
      <p:sp>
        <p:nvSpPr>
          <p:cNvPr id="48" name="Down Arrow 47"/>
          <p:cNvSpPr/>
          <p:nvPr/>
        </p:nvSpPr>
        <p:spPr>
          <a:xfrm>
            <a:off x="5791200" y="1524000"/>
            <a:ext cx="152400" cy="457200"/>
          </a:xfrm>
          <a:prstGeom prst="downArrow">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295"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019799" y="1417638"/>
            <a:ext cx="510865" cy="525462"/>
          </a:xfrm>
          <a:prstGeom prst="rect">
            <a:avLst/>
          </a:prstGeom>
          <a:noFill/>
        </p:spPr>
      </p:pic>
      <p:cxnSp>
        <p:nvCxnSpPr>
          <p:cNvPr id="50" name="Straight Connector 49"/>
          <p:cNvCxnSpPr/>
          <p:nvPr/>
        </p:nvCxnSpPr>
        <p:spPr>
          <a:xfrm rot="5400000" flipH="1" flipV="1">
            <a:off x="5677694" y="2170906"/>
            <a:ext cx="381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rot="5400000" flipH="1" flipV="1">
            <a:off x="3086894" y="4075906"/>
            <a:ext cx="837406"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3124200" y="3581400"/>
            <a:ext cx="381000" cy="369332"/>
          </a:xfrm>
          <a:prstGeom prst="rect">
            <a:avLst/>
          </a:prstGeom>
          <a:noFill/>
        </p:spPr>
        <p:txBody>
          <a:bodyPr wrap="square" rtlCol="0">
            <a:spAutoFit/>
          </a:bodyPr>
          <a:lstStyle/>
          <a:p>
            <a:r>
              <a:rPr lang="en-US" dirty="0" smtClean="0"/>
              <a:t>V</a:t>
            </a:r>
            <a:endParaRPr lang="en-US" dirty="0"/>
          </a:p>
        </p:txBody>
      </p:sp>
      <p:cxnSp>
        <p:nvCxnSpPr>
          <p:cNvPr id="65" name="Straight Connector 64"/>
          <p:cNvCxnSpPr/>
          <p:nvPr/>
        </p:nvCxnSpPr>
        <p:spPr>
          <a:xfrm>
            <a:off x="3505200" y="6629400"/>
            <a:ext cx="4724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0800000" flipV="1">
            <a:off x="3505200" y="5638800"/>
            <a:ext cx="2362200" cy="990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867400" y="5638800"/>
            <a:ext cx="2438400" cy="990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3581400" y="6629400"/>
            <a:ext cx="5029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rot="5400000" flipH="1" flipV="1">
            <a:off x="2971800" y="6096000"/>
            <a:ext cx="1066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3124200" y="5486400"/>
            <a:ext cx="381000" cy="381000"/>
          </a:xfrm>
          <a:prstGeom prst="rect">
            <a:avLst/>
          </a:prstGeom>
          <a:noFill/>
        </p:spPr>
        <p:txBody>
          <a:bodyPr wrap="square" rtlCol="0">
            <a:spAutoFit/>
          </a:bodyPr>
          <a:lstStyle/>
          <a:p>
            <a:r>
              <a:rPr lang="en-US" dirty="0" smtClean="0"/>
              <a:t>M</a:t>
            </a:r>
            <a:endParaRPr lang="en-US" dirty="0"/>
          </a:p>
        </p:txBody>
      </p:sp>
      <p:sp>
        <p:nvSpPr>
          <p:cNvPr id="79" name="TextBox 78"/>
          <p:cNvSpPr txBox="1"/>
          <p:nvPr/>
        </p:nvSpPr>
        <p:spPr>
          <a:xfrm>
            <a:off x="8610600" y="6444734"/>
            <a:ext cx="228600" cy="369332"/>
          </a:xfrm>
          <a:prstGeom prst="rect">
            <a:avLst/>
          </a:prstGeom>
          <a:noFill/>
        </p:spPr>
        <p:txBody>
          <a:bodyPr wrap="square" rtlCol="0">
            <a:spAutoFit/>
          </a:bodyPr>
          <a:lstStyle/>
          <a:p>
            <a:r>
              <a:rPr lang="en-US" dirty="0" smtClean="0"/>
              <a:t>x</a:t>
            </a:r>
            <a:endParaRPr lang="en-US" dirty="0"/>
          </a:p>
        </p:txBody>
      </p:sp>
      <p:cxnSp>
        <p:nvCxnSpPr>
          <p:cNvPr id="81" name="Straight Arrow Connector 80"/>
          <p:cNvCxnSpPr/>
          <p:nvPr/>
        </p:nvCxnSpPr>
        <p:spPr>
          <a:xfrm>
            <a:off x="6019800" y="2667000"/>
            <a:ext cx="2362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rot="10800000">
            <a:off x="3505200" y="2667000"/>
            <a:ext cx="2133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5638800" y="2438400"/>
            <a:ext cx="304800" cy="369332"/>
          </a:xfrm>
          <a:prstGeom prst="rect">
            <a:avLst/>
          </a:prstGeom>
          <a:noFill/>
        </p:spPr>
        <p:txBody>
          <a:bodyPr wrap="square" rtlCol="0">
            <a:spAutoFit/>
          </a:bodyPr>
          <a:lstStyle/>
          <a:p>
            <a:r>
              <a:rPr lang="en-US" i="1" dirty="0" smtClean="0"/>
              <a:t>L</a:t>
            </a:r>
            <a:endParaRPr lang="en-US" i="1" dirty="0"/>
          </a:p>
        </p:txBody>
      </p:sp>
      <p:sp>
        <p:nvSpPr>
          <p:cNvPr id="87" name="Up Arrow 86"/>
          <p:cNvSpPr/>
          <p:nvPr/>
        </p:nvSpPr>
        <p:spPr>
          <a:xfrm>
            <a:off x="8305800" y="2362200"/>
            <a:ext cx="152400" cy="457200"/>
          </a:xfrm>
          <a:prstGeom prst="upArrow">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Up Arrow 87"/>
          <p:cNvSpPr/>
          <p:nvPr/>
        </p:nvSpPr>
        <p:spPr>
          <a:xfrm>
            <a:off x="3429000" y="2362200"/>
            <a:ext cx="152400" cy="457200"/>
          </a:xfrm>
          <a:prstGeom prst="upArrow">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p:cNvSpPr txBox="1"/>
          <p:nvPr/>
        </p:nvSpPr>
        <p:spPr>
          <a:xfrm>
            <a:off x="2971800" y="2362200"/>
            <a:ext cx="685800" cy="369332"/>
          </a:xfrm>
          <a:prstGeom prst="rect">
            <a:avLst/>
          </a:prstGeom>
          <a:noFill/>
        </p:spPr>
        <p:txBody>
          <a:bodyPr wrap="square" rtlCol="0">
            <a:spAutoFit/>
          </a:bodyPr>
          <a:lstStyle/>
          <a:p>
            <a:r>
              <a:rPr lang="en-US" dirty="0" smtClean="0"/>
              <a:t>F(0)</a:t>
            </a:r>
            <a:endParaRPr lang="en-US" dirty="0"/>
          </a:p>
        </p:txBody>
      </p:sp>
      <p:sp>
        <p:nvSpPr>
          <p:cNvPr id="90" name="TextBox 89"/>
          <p:cNvSpPr txBox="1"/>
          <p:nvPr/>
        </p:nvSpPr>
        <p:spPr>
          <a:xfrm>
            <a:off x="8382000" y="2362200"/>
            <a:ext cx="533400" cy="381000"/>
          </a:xfrm>
          <a:prstGeom prst="rect">
            <a:avLst/>
          </a:prstGeom>
          <a:noFill/>
        </p:spPr>
        <p:txBody>
          <a:bodyPr wrap="square" rtlCol="0">
            <a:spAutoFit/>
          </a:bodyPr>
          <a:lstStyle/>
          <a:p>
            <a:r>
              <a:rPr lang="en-US" dirty="0" smtClean="0"/>
              <a:t>F(</a:t>
            </a:r>
            <a:r>
              <a:rPr lang="en-US" i="1" dirty="0" smtClean="0"/>
              <a:t>L</a:t>
            </a:r>
            <a:r>
              <a:rPr lang="en-US" dirty="0" smtClean="0"/>
              <a:t>)</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rint MT Shadow" pitchFamily="82" charset="0"/>
              </a:rPr>
              <a:t>Moment &amp; Deflection</a:t>
            </a:r>
            <a:endParaRPr lang="en-US" dirty="0">
              <a:latin typeface="Imprint MT Shadow" pitchFamily="82" charset="0"/>
            </a:endParaRPr>
          </a:p>
        </p:txBody>
      </p:sp>
      <p:sp>
        <p:nvSpPr>
          <p:cNvPr id="3" name="Content Placeholder 2"/>
          <p:cNvSpPr>
            <a:spLocks noGrp="1"/>
          </p:cNvSpPr>
          <p:nvPr>
            <p:ph idx="1"/>
          </p:nvPr>
        </p:nvSpPr>
        <p:spPr>
          <a:xfrm>
            <a:off x="457200" y="1627228"/>
            <a:ext cx="8229600" cy="4525963"/>
          </a:xfrm>
        </p:spPr>
        <p:txBody>
          <a:bodyPr/>
          <a:lstStyle/>
          <a:p>
            <a:pPr>
              <a:buNone/>
            </a:pPr>
            <a:endParaRPr lang="en-US" dirty="0" smtClean="0"/>
          </a:p>
          <a:p>
            <a:r>
              <a:rPr lang="el-GR" dirty="0" smtClean="0"/>
              <a:t>θ</a:t>
            </a:r>
            <a:r>
              <a:rPr lang="en-US" dirty="0" smtClean="0"/>
              <a:t>(a)=    M(x)</a:t>
            </a:r>
            <a:r>
              <a:rPr lang="en-US" dirty="0" err="1" smtClean="0"/>
              <a:t>dx</a:t>
            </a:r>
            <a:endParaRPr lang="en-US" dirty="0"/>
          </a:p>
        </p:txBody>
      </p:sp>
      <p:pic>
        <p:nvPicPr>
          <p:cNvPr id="16"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764632" y="2290011"/>
            <a:ext cx="475785" cy="609599"/>
          </a:xfrm>
          <a:prstGeom prst="rect">
            <a:avLst/>
          </a:prstGeom>
          <a:noFill/>
        </p:spPr>
      </p:pic>
      <p:sp>
        <p:nvSpPr>
          <p:cNvPr id="26" name="Arc 25"/>
          <p:cNvSpPr/>
          <p:nvPr/>
        </p:nvSpPr>
        <p:spPr>
          <a:xfrm rot="10800000">
            <a:off x="1917032" y="3200399"/>
            <a:ext cx="5037221" cy="1074821"/>
          </a:xfrm>
          <a:prstGeom prst="arc">
            <a:avLst>
              <a:gd name="adj1" fmla="val 10770867"/>
              <a:gd name="adj2" fmla="val 0"/>
            </a:avLst>
          </a:prstGeom>
          <a:no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4" name="Group 13"/>
          <p:cNvGrpSpPr/>
          <p:nvPr/>
        </p:nvGrpSpPr>
        <p:grpSpPr>
          <a:xfrm>
            <a:off x="1622002" y="3737808"/>
            <a:ext cx="5639870" cy="1700466"/>
            <a:chOff x="1622002" y="3737808"/>
            <a:chExt cx="5639870" cy="1700466"/>
          </a:xfrm>
        </p:grpSpPr>
        <p:sp>
          <p:nvSpPr>
            <p:cNvPr id="27" name="Arc 26"/>
            <p:cNvSpPr/>
            <p:nvPr/>
          </p:nvSpPr>
          <p:spPr>
            <a:xfrm rot="10800000">
              <a:off x="1917826" y="3890210"/>
              <a:ext cx="5037221" cy="1074821"/>
            </a:xfrm>
            <a:prstGeom prst="arc">
              <a:avLst>
                <a:gd name="adj1" fmla="val 10770867"/>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2" name="Group 11"/>
            <p:cNvGrpSpPr/>
            <p:nvPr/>
          </p:nvGrpSpPr>
          <p:grpSpPr>
            <a:xfrm>
              <a:off x="1917032" y="3737808"/>
              <a:ext cx="5037221" cy="787654"/>
              <a:chOff x="1917032" y="3737808"/>
              <a:chExt cx="5037221" cy="787654"/>
            </a:xfrm>
          </p:grpSpPr>
          <p:cxnSp>
            <p:nvCxnSpPr>
              <p:cNvPr id="29" name="Straight Connector 28"/>
              <p:cNvCxnSpPr/>
              <p:nvPr/>
            </p:nvCxnSpPr>
            <p:spPr>
              <a:xfrm rot="5400000">
                <a:off x="6560426" y="4131635"/>
                <a:ext cx="78606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26" idx="2"/>
                <a:endCxn id="27" idx="2"/>
              </p:cNvCxnSpPr>
              <p:nvPr/>
            </p:nvCxnSpPr>
            <p:spPr>
              <a:xfrm rot="16200000" flipH="1">
                <a:off x="1572523" y="4082317"/>
                <a:ext cx="689811" cy="794"/>
              </a:xfrm>
              <a:prstGeom prst="line">
                <a:avLst/>
              </a:prstGeom>
            </p:spPr>
            <p:style>
              <a:lnRef idx="1">
                <a:schemeClr val="accent1"/>
              </a:lnRef>
              <a:fillRef idx="0">
                <a:schemeClr val="accent1"/>
              </a:fillRef>
              <a:effectRef idx="0">
                <a:schemeClr val="accent1"/>
              </a:effectRef>
              <a:fontRef idx="minor">
                <a:schemeClr val="tx1"/>
              </a:fontRef>
            </p:style>
          </p:cxnSp>
        </p:grpSp>
        <p:sp>
          <p:nvSpPr>
            <p:cNvPr id="36" name="Isosceles Triangle 35"/>
            <p:cNvSpPr/>
            <p:nvPr/>
          </p:nvSpPr>
          <p:spPr>
            <a:xfrm>
              <a:off x="1622002" y="4525462"/>
              <a:ext cx="618415" cy="912812"/>
            </a:xfrm>
            <a:prstGeom prst="triangle">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p:cNvSpPr/>
            <p:nvPr/>
          </p:nvSpPr>
          <p:spPr>
            <a:xfrm>
              <a:off x="6643457" y="4525462"/>
              <a:ext cx="618415" cy="912812"/>
            </a:xfrm>
            <a:prstGeom prst="triangle">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Down Arrow 37"/>
          <p:cNvSpPr/>
          <p:nvPr/>
        </p:nvSpPr>
        <p:spPr>
          <a:xfrm>
            <a:off x="4049484" y="2899610"/>
            <a:ext cx="850232" cy="1375611"/>
          </a:xfrm>
          <a:prstGeom prst="downArrow">
            <a:avLst/>
          </a:prstGeom>
          <a:solidFill>
            <a:srgbClr val="FFC0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1908272" y="3640770"/>
            <a:ext cx="5048835" cy="1329527"/>
          </a:xfrm>
          <a:custGeom>
            <a:avLst/>
            <a:gdLst>
              <a:gd name="connsiteX0" fmla="*/ 4675 w 5048835"/>
              <a:gd name="connsiteY0" fmla="*/ 100977 h 1329527"/>
              <a:gd name="connsiteX1" fmla="*/ 38334 w 5048835"/>
              <a:gd name="connsiteY1" fmla="*/ 185124 h 1329527"/>
              <a:gd name="connsiteX2" fmla="*/ 100042 w 5048835"/>
              <a:gd name="connsiteY2" fmla="*/ 241223 h 1329527"/>
              <a:gd name="connsiteX3" fmla="*/ 189799 w 5048835"/>
              <a:gd name="connsiteY3" fmla="*/ 297321 h 1329527"/>
              <a:gd name="connsiteX4" fmla="*/ 296386 w 5048835"/>
              <a:gd name="connsiteY4" fmla="*/ 342199 h 1329527"/>
              <a:gd name="connsiteX5" fmla="*/ 447851 w 5048835"/>
              <a:gd name="connsiteY5" fmla="*/ 398297 h 1329527"/>
              <a:gd name="connsiteX6" fmla="*/ 672243 w 5048835"/>
              <a:gd name="connsiteY6" fmla="*/ 460005 h 1329527"/>
              <a:gd name="connsiteX7" fmla="*/ 902246 w 5048835"/>
              <a:gd name="connsiteY7" fmla="*/ 504884 h 1329527"/>
              <a:gd name="connsiteX8" fmla="*/ 1294933 w 5048835"/>
              <a:gd name="connsiteY8" fmla="*/ 566592 h 1329527"/>
              <a:gd name="connsiteX9" fmla="*/ 1721279 w 5048835"/>
              <a:gd name="connsiteY9" fmla="*/ 605861 h 1329527"/>
              <a:gd name="connsiteX10" fmla="*/ 2175674 w 5048835"/>
              <a:gd name="connsiteY10" fmla="*/ 633910 h 1329527"/>
              <a:gd name="connsiteX11" fmla="*/ 2467384 w 5048835"/>
              <a:gd name="connsiteY11" fmla="*/ 639520 h 1329527"/>
              <a:gd name="connsiteX12" fmla="*/ 2893730 w 5048835"/>
              <a:gd name="connsiteY12" fmla="*/ 633910 h 1329527"/>
              <a:gd name="connsiteX13" fmla="*/ 3415443 w 5048835"/>
              <a:gd name="connsiteY13" fmla="*/ 600251 h 1329527"/>
              <a:gd name="connsiteX14" fmla="*/ 3920327 w 5048835"/>
              <a:gd name="connsiteY14" fmla="*/ 544153 h 1329527"/>
              <a:gd name="connsiteX15" fmla="*/ 4223257 w 5048835"/>
              <a:gd name="connsiteY15" fmla="*/ 493664 h 1329527"/>
              <a:gd name="connsiteX16" fmla="*/ 4464479 w 5048835"/>
              <a:gd name="connsiteY16" fmla="*/ 443176 h 1329527"/>
              <a:gd name="connsiteX17" fmla="*/ 4722530 w 5048835"/>
              <a:gd name="connsiteY17" fmla="*/ 364639 h 1329527"/>
              <a:gd name="connsiteX18" fmla="*/ 4857166 w 5048835"/>
              <a:gd name="connsiteY18" fmla="*/ 308540 h 1329527"/>
              <a:gd name="connsiteX19" fmla="*/ 4986192 w 5048835"/>
              <a:gd name="connsiteY19" fmla="*/ 218783 h 1329527"/>
              <a:gd name="connsiteX20" fmla="*/ 5031070 w 5048835"/>
              <a:gd name="connsiteY20" fmla="*/ 162685 h 1329527"/>
              <a:gd name="connsiteX21" fmla="*/ 5042290 w 5048835"/>
              <a:gd name="connsiteY21" fmla="*/ 117807 h 1329527"/>
              <a:gd name="connsiteX22" fmla="*/ 5047900 w 5048835"/>
              <a:gd name="connsiteY22" fmla="*/ 78538 h 1329527"/>
              <a:gd name="connsiteX23" fmla="*/ 5047900 w 5048835"/>
              <a:gd name="connsiteY23" fmla="*/ 297321 h 1329527"/>
              <a:gd name="connsiteX24" fmla="*/ 5042290 w 5048835"/>
              <a:gd name="connsiteY24" fmla="*/ 796594 h 1329527"/>
              <a:gd name="connsiteX25" fmla="*/ 5019851 w 5048835"/>
              <a:gd name="connsiteY25" fmla="*/ 858302 h 1329527"/>
              <a:gd name="connsiteX26" fmla="*/ 4980582 w 5048835"/>
              <a:gd name="connsiteY26" fmla="*/ 908791 h 1329527"/>
              <a:gd name="connsiteX27" fmla="*/ 4913264 w 5048835"/>
              <a:gd name="connsiteY27" fmla="*/ 964889 h 1329527"/>
              <a:gd name="connsiteX28" fmla="*/ 4778629 w 5048835"/>
              <a:gd name="connsiteY28" fmla="*/ 1032207 h 1329527"/>
              <a:gd name="connsiteX29" fmla="*/ 4464479 w 5048835"/>
              <a:gd name="connsiteY29" fmla="*/ 1133183 h 1329527"/>
              <a:gd name="connsiteX30" fmla="*/ 4139110 w 5048835"/>
              <a:gd name="connsiteY30" fmla="*/ 1200501 h 1329527"/>
              <a:gd name="connsiteX31" fmla="*/ 3566908 w 5048835"/>
              <a:gd name="connsiteY31" fmla="*/ 1279039 h 1329527"/>
              <a:gd name="connsiteX32" fmla="*/ 2972268 w 5048835"/>
              <a:gd name="connsiteY32" fmla="*/ 1312697 h 1329527"/>
              <a:gd name="connsiteX33" fmla="*/ 2366408 w 5048835"/>
              <a:gd name="connsiteY33" fmla="*/ 1323917 h 1329527"/>
              <a:gd name="connsiteX34" fmla="*/ 1536155 w 5048835"/>
              <a:gd name="connsiteY34" fmla="*/ 1279039 h 1329527"/>
              <a:gd name="connsiteX35" fmla="*/ 885416 w 5048835"/>
              <a:gd name="connsiteY35" fmla="*/ 1194891 h 1329527"/>
              <a:gd name="connsiteX36" fmla="*/ 324435 w 5048835"/>
              <a:gd name="connsiteY36" fmla="*/ 1049036 h 1329527"/>
              <a:gd name="connsiteX37" fmla="*/ 122481 w 5048835"/>
              <a:gd name="connsiteY37" fmla="*/ 942450 h 1329527"/>
              <a:gd name="connsiteX38" fmla="*/ 32724 w 5048835"/>
              <a:gd name="connsiteY38" fmla="*/ 858302 h 1329527"/>
              <a:gd name="connsiteX39" fmla="*/ 10285 w 5048835"/>
              <a:gd name="connsiteY39" fmla="*/ 790985 h 1329527"/>
              <a:gd name="connsiteX40" fmla="*/ 4675 w 5048835"/>
              <a:gd name="connsiteY40" fmla="*/ 100977 h 132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048835" h="1329527">
                <a:moveTo>
                  <a:pt x="4675" y="100977"/>
                </a:moveTo>
                <a:cubicBezTo>
                  <a:pt x="9350" y="0"/>
                  <a:pt x="22440" y="161750"/>
                  <a:pt x="38334" y="185124"/>
                </a:cubicBezTo>
                <a:cubicBezTo>
                  <a:pt x="54229" y="208498"/>
                  <a:pt x="74798" y="222523"/>
                  <a:pt x="100042" y="241223"/>
                </a:cubicBezTo>
                <a:cubicBezTo>
                  <a:pt x="125286" y="259923"/>
                  <a:pt x="157075" y="280492"/>
                  <a:pt x="189799" y="297321"/>
                </a:cubicBezTo>
                <a:cubicBezTo>
                  <a:pt x="222523" y="314150"/>
                  <a:pt x="253377" y="325370"/>
                  <a:pt x="296386" y="342199"/>
                </a:cubicBezTo>
                <a:cubicBezTo>
                  <a:pt x="339395" y="359028"/>
                  <a:pt x="385208" y="378663"/>
                  <a:pt x="447851" y="398297"/>
                </a:cubicBezTo>
                <a:cubicBezTo>
                  <a:pt x="510494" y="417931"/>
                  <a:pt x="596511" y="442241"/>
                  <a:pt x="672243" y="460005"/>
                </a:cubicBezTo>
                <a:cubicBezTo>
                  <a:pt x="747976" y="477770"/>
                  <a:pt x="798464" y="487120"/>
                  <a:pt x="902246" y="504884"/>
                </a:cubicBezTo>
                <a:cubicBezTo>
                  <a:pt x="1006028" y="522649"/>
                  <a:pt x="1158428" y="549763"/>
                  <a:pt x="1294933" y="566592"/>
                </a:cubicBezTo>
                <a:cubicBezTo>
                  <a:pt x="1431438" y="583421"/>
                  <a:pt x="1574489" y="594641"/>
                  <a:pt x="1721279" y="605861"/>
                </a:cubicBezTo>
                <a:cubicBezTo>
                  <a:pt x="1868069" y="617081"/>
                  <a:pt x="2051323" y="628300"/>
                  <a:pt x="2175674" y="633910"/>
                </a:cubicBezTo>
                <a:cubicBezTo>
                  <a:pt x="2300025" y="639520"/>
                  <a:pt x="2347708" y="639520"/>
                  <a:pt x="2467384" y="639520"/>
                </a:cubicBezTo>
                <a:cubicBezTo>
                  <a:pt x="2587060" y="639520"/>
                  <a:pt x="2735720" y="640455"/>
                  <a:pt x="2893730" y="633910"/>
                </a:cubicBezTo>
                <a:cubicBezTo>
                  <a:pt x="3051740" y="627365"/>
                  <a:pt x="3244343" y="615211"/>
                  <a:pt x="3415443" y="600251"/>
                </a:cubicBezTo>
                <a:cubicBezTo>
                  <a:pt x="3586543" y="585291"/>
                  <a:pt x="3785691" y="561918"/>
                  <a:pt x="3920327" y="544153"/>
                </a:cubicBezTo>
                <a:cubicBezTo>
                  <a:pt x="4054963" y="526389"/>
                  <a:pt x="4132565" y="510493"/>
                  <a:pt x="4223257" y="493664"/>
                </a:cubicBezTo>
                <a:cubicBezTo>
                  <a:pt x="4313949" y="476835"/>
                  <a:pt x="4381267" y="464680"/>
                  <a:pt x="4464479" y="443176"/>
                </a:cubicBezTo>
                <a:cubicBezTo>
                  <a:pt x="4547691" y="421672"/>
                  <a:pt x="4657082" y="387078"/>
                  <a:pt x="4722530" y="364639"/>
                </a:cubicBezTo>
                <a:cubicBezTo>
                  <a:pt x="4787978" y="342200"/>
                  <a:pt x="4813222" y="332849"/>
                  <a:pt x="4857166" y="308540"/>
                </a:cubicBezTo>
                <a:cubicBezTo>
                  <a:pt x="4901110" y="284231"/>
                  <a:pt x="4957208" y="243092"/>
                  <a:pt x="4986192" y="218783"/>
                </a:cubicBezTo>
                <a:cubicBezTo>
                  <a:pt x="5015176" y="194474"/>
                  <a:pt x="5021720" y="179514"/>
                  <a:pt x="5031070" y="162685"/>
                </a:cubicBezTo>
                <a:cubicBezTo>
                  <a:pt x="5040420" y="145856"/>
                  <a:pt x="5039485" y="131831"/>
                  <a:pt x="5042290" y="117807"/>
                </a:cubicBezTo>
                <a:cubicBezTo>
                  <a:pt x="5045095" y="103783"/>
                  <a:pt x="5046965" y="48619"/>
                  <a:pt x="5047900" y="78538"/>
                </a:cubicBezTo>
                <a:cubicBezTo>
                  <a:pt x="5048835" y="108457"/>
                  <a:pt x="5048835" y="177645"/>
                  <a:pt x="5047900" y="297321"/>
                </a:cubicBezTo>
                <a:cubicBezTo>
                  <a:pt x="5046965" y="416997"/>
                  <a:pt x="5046965" y="703097"/>
                  <a:pt x="5042290" y="796594"/>
                </a:cubicBezTo>
                <a:cubicBezTo>
                  <a:pt x="5037615" y="890091"/>
                  <a:pt x="5030136" y="839603"/>
                  <a:pt x="5019851" y="858302"/>
                </a:cubicBezTo>
                <a:cubicBezTo>
                  <a:pt x="5009566" y="877001"/>
                  <a:pt x="4998346" y="891027"/>
                  <a:pt x="4980582" y="908791"/>
                </a:cubicBezTo>
                <a:cubicBezTo>
                  <a:pt x="4962818" y="926555"/>
                  <a:pt x="4946923" y="944320"/>
                  <a:pt x="4913264" y="964889"/>
                </a:cubicBezTo>
                <a:cubicBezTo>
                  <a:pt x="4879605" y="985458"/>
                  <a:pt x="4853426" y="1004158"/>
                  <a:pt x="4778629" y="1032207"/>
                </a:cubicBezTo>
                <a:cubicBezTo>
                  <a:pt x="4703832" y="1060256"/>
                  <a:pt x="4571066" y="1105134"/>
                  <a:pt x="4464479" y="1133183"/>
                </a:cubicBezTo>
                <a:cubicBezTo>
                  <a:pt x="4357893" y="1161232"/>
                  <a:pt x="4288705" y="1176192"/>
                  <a:pt x="4139110" y="1200501"/>
                </a:cubicBezTo>
                <a:cubicBezTo>
                  <a:pt x="3989515" y="1224810"/>
                  <a:pt x="3761382" y="1260340"/>
                  <a:pt x="3566908" y="1279039"/>
                </a:cubicBezTo>
                <a:cubicBezTo>
                  <a:pt x="3372434" y="1297738"/>
                  <a:pt x="3172351" y="1305217"/>
                  <a:pt x="2972268" y="1312697"/>
                </a:cubicBezTo>
                <a:cubicBezTo>
                  <a:pt x="2772185" y="1320177"/>
                  <a:pt x="2605760" y="1329527"/>
                  <a:pt x="2366408" y="1323917"/>
                </a:cubicBezTo>
                <a:cubicBezTo>
                  <a:pt x="2127056" y="1318307"/>
                  <a:pt x="1782987" y="1300543"/>
                  <a:pt x="1536155" y="1279039"/>
                </a:cubicBezTo>
                <a:cubicBezTo>
                  <a:pt x="1289323" y="1257535"/>
                  <a:pt x="1087369" y="1233225"/>
                  <a:pt x="885416" y="1194891"/>
                </a:cubicBezTo>
                <a:cubicBezTo>
                  <a:pt x="683463" y="1156557"/>
                  <a:pt x="451591" y="1091109"/>
                  <a:pt x="324435" y="1049036"/>
                </a:cubicBezTo>
                <a:cubicBezTo>
                  <a:pt x="197279" y="1006963"/>
                  <a:pt x="171100" y="974239"/>
                  <a:pt x="122481" y="942450"/>
                </a:cubicBezTo>
                <a:cubicBezTo>
                  <a:pt x="73863" y="910661"/>
                  <a:pt x="51423" y="883546"/>
                  <a:pt x="32724" y="858302"/>
                </a:cubicBezTo>
                <a:cubicBezTo>
                  <a:pt x="14025" y="833058"/>
                  <a:pt x="14960" y="916271"/>
                  <a:pt x="10285" y="790985"/>
                </a:cubicBezTo>
                <a:cubicBezTo>
                  <a:pt x="5610" y="665699"/>
                  <a:pt x="0" y="201954"/>
                  <a:pt x="4675" y="100977"/>
                </a:cubicBezTo>
                <a:close/>
              </a:path>
            </a:pathLst>
          </a:cu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a:off x="2429301" y="3737808"/>
            <a:ext cx="5158854" cy="1588"/>
          </a:xfrm>
          <a:prstGeom prst="straightConnector1">
            <a:avLst/>
          </a:prstGeom>
          <a:ln w="57150">
            <a:solidFill>
              <a:srgbClr val="A40426"/>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0800000" flipV="1">
            <a:off x="1406379" y="3739396"/>
            <a:ext cx="1022922" cy="1588"/>
          </a:xfrm>
          <a:prstGeom prst="straightConnector1">
            <a:avLst/>
          </a:prstGeom>
          <a:ln w="57150">
            <a:solidFill>
              <a:srgbClr val="A40426"/>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flipH="1" flipV="1">
            <a:off x="3132161" y="3855492"/>
            <a:ext cx="2688610" cy="1588"/>
          </a:xfrm>
          <a:prstGeom prst="straightConnector1">
            <a:avLst/>
          </a:prstGeom>
          <a:ln w="57150">
            <a:solidFill>
              <a:srgbClr val="A40426"/>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5400000">
            <a:off x="4022065" y="4982285"/>
            <a:ext cx="910390" cy="1588"/>
          </a:xfrm>
          <a:prstGeom prst="straightConnector1">
            <a:avLst/>
          </a:prstGeom>
          <a:ln w="57150">
            <a:solidFill>
              <a:srgbClr val="A40426"/>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1622002" y="3740985"/>
            <a:ext cx="1207165" cy="494133"/>
          </a:xfrm>
          <a:prstGeom prst="straightConnector1">
            <a:avLst/>
          </a:prstGeom>
          <a:ln w="57150">
            <a:solidFill>
              <a:srgbClr val="037310"/>
            </a:solidFill>
            <a:tailEnd type="arrow"/>
          </a:ln>
        </p:spPr>
        <p:style>
          <a:lnRef idx="1">
            <a:schemeClr val="accent1"/>
          </a:lnRef>
          <a:fillRef idx="0">
            <a:schemeClr val="accent1"/>
          </a:fillRef>
          <a:effectRef idx="0">
            <a:schemeClr val="accent1"/>
          </a:effectRef>
          <a:fontRef idx="minor">
            <a:schemeClr val="tx1"/>
          </a:fontRef>
        </p:style>
      </p:cxnSp>
      <p:sp>
        <p:nvSpPr>
          <p:cNvPr id="44" name="Arc 43"/>
          <p:cNvSpPr/>
          <p:nvPr/>
        </p:nvSpPr>
        <p:spPr>
          <a:xfrm>
            <a:off x="1908272" y="3640770"/>
            <a:ext cx="475785" cy="307172"/>
          </a:xfrm>
          <a:prstGeom prst="arc">
            <a:avLst>
              <a:gd name="adj1" fmla="val 20497847"/>
              <a:gd name="adj2" fmla="val 510164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TextBox 44"/>
          <p:cNvSpPr txBox="1"/>
          <p:nvPr/>
        </p:nvSpPr>
        <p:spPr>
          <a:xfrm>
            <a:off x="2384057" y="3705544"/>
            <a:ext cx="491319" cy="369332"/>
          </a:xfrm>
          <a:prstGeom prst="rect">
            <a:avLst/>
          </a:prstGeom>
          <a:noFill/>
        </p:spPr>
        <p:txBody>
          <a:bodyPr wrap="square" rtlCol="0">
            <a:spAutoFit/>
          </a:bodyPr>
          <a:lstStyle/>
          <a:p>
            <a:r>
              <a:rPr lang="el-GR" dirty="0" smtClean="0"/>
              <a:t>θ</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Oval 38"/>
          <p:cNvSpPr/>
          <p:nvPr/>
        </p:nvSpPr>
        <p:spPr>
          <a:xfrm>
            <a:off x="1828800" y="-228600"/>
            <a:ext cx="7086600" cy="1143000"/>
          </a:xfrm>
          <a:prstGeom prst="ellipse">
            <a:avLst/>
          </a:prstGeom>
          <a:solidFill>
            <a:srgbClr val="0BA93C"/>
          </a:solidFill>
          <a:ln>
            <a:solidFill>
              <a:srgbClr val="0634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213360" y="-274320"/>
            <a:ext cx="8304627" cy="2213317"/>
          </a:xfrm>
          <a:custGeom>
            <a:avLst/>
            <a:gdLst>
              <a:gd name="connsiteX0" fmla="*/ 1521655 w 8304627"/>
              <a:gd name="connsiteY0" fmla="*/ 1934308 h 2213317"/>
              <a:gd name="connsiteX1" fmla="*/ 1915551 w 8304627"/>
              <a:gd name="connsiteY1" fmla="*/ 1610751 h 2213317"/>
              <a:gd name="connsiteX2" fmla="*/ 3434862 w 8304627"/>
              <a:gd name="connsiteY2" fmla="*/ 1413803 h 2213317"/>
              <a:gd name="connsiteX3" fmla="*/ 4574345 w 8304627"/>
              <a:gd name="connsiteY3" fmla="*/ 1568548 h 2213317"/>
              <a:gd name="connsiteX4" fmla="*/ 5334000 w 8304627"/>
              <a:gd name="connsiteY4" fmla="*/ 1892105 h 2213317"/>
              <a:gd name="connsiteX5" fmla="*/ 4785360 w 8304627"/>
              <a:gd name="connsiteY5" fmla="*/ 1540412 h 2213317"/>
              <a:gd name="connsiteX6" fmla="*/ 4883834 w 8304627"/>
              <a:gd name="connsiteY6" fmla="*/ 1399735 h 2213317"/>
              <a:gd name="connsiteX7" fmla="*/ 5502812 w 8304627"/>
              <a:gd name="connsiteY7" fmla="*/ 1357532 h 2213317"/>
              <a:gd name="connsiteX8" fmla="*/ 6206197 w 8304627"/>
              <a:gd name="connsiteY8" fmla="*/ 1456006 h 2213317"/>
              <a:gd name="connsiteX9" fmla="*/ 6304671 w 8304627"/>
              <a:gd name="connsiteY9" fmla="*/ 1821766 h 2213317"/>
              <a:gd name="connsiteX10" fmla="*/ 6009249 w 8304627"/>
              <a:gd name="connsiteY10" fmla="*/ 1990578 h 2213317"/>
              <a:gd name="connsiteX11" fmla="*/ 6346874 w 8304627"/>
              <a:gd name="connsiteY11" fmla="*/ 1920240 h 2213317"/>
              <a:gd name="connsiteX12" fmla="*/ 6515686 w 8304627"/>
              <a:gd name="connsiteY12" fmla="*/ 2131255 h 2213317"/>
              <a:gd name="connsiteX13" fmla="*/ 6459415 w 8304627"/>
              <a:gd name="connsiteY13" fmla="*/ 1835834 h 2213317"/>
              <a:gd name="connsiteX14" fmla="*/ 6318738 w 8304627"/>
              <a:gd name="connsiteY14" fmla="*/ 1371600 h 2213317"/>
              <a:gd name="connsiteX15" fmla="*/ 6797040 w 8304627"/>
              <a:gd name="connsiteY15" fmla="*/ 1329397 h 2213317"/>
              <a:gd name="connsiteX16" fmla="*/ 7627034 w 8304627"/>
              <a:gd name="connsiteY16" fmla="*/ 1301262 h 2213317"/>
              <a:gd name="connsiteX17" fmla="*/ 8049065 w 8304627"/>
              <a:gd name="connsiteY17" fmla="*/ 1019908 h 2213317"/>
              <a:gd name="connsiteX18" fmla="*/ 8288215 w 8304627"/>
              <a:gd name="connsiteY18" fmla="*/ 1230923 h 2213317"/>
              <a:gd name="connsiteX19" fmla="*/ 8147538 w 8304627"/>
              <a:gd name="connsiteY19" fmla="*/ 977705 h 2213317"/>
              <a:gd name="connsiteX20" fmla="*/ 8274148 w 8304627"/>
              <a:gd name="connsiteY20" fmla="*/ 710418 h 2213317"/>
              <a:gd name="connsiteX21" fmla="*/ 8063132 w 8304627"/>
              <a:gd name="connsiteY21" fmla="*/ 865163 h 2213317"/>
              <a:gd name="connsiteX22" fmla="*/ 8161606 w 8304627"/>
              <a:gd name="connsiteY22" fmla="*/ 443132 h 2213317"/>
              <a:gd name="connsiteX23" fmla="*/ 7950591 w 8304627"/>
              <a:gd name="connsiteY23" fmla="*/ 879231 h 2213317"/>
              <a:gd name="connsiteX24" fmla="*/ 7598898 w 8304627"/>
              <a:gd name="connsiteY24" fmla="*/ 710418 h 2213317"/>
              <a:gd name="connsiteX25" fmla="*/ 7852117 w 8304627"/>
              <a:gd name="connsiteY25" fmla="*/ 949569 h 2213317"/>
              <a:gd name="connsiteX26" fmla="*/ 7120597 w 8304627"/>
              <a:gd name="connsiteY26" fmla="*/ 752622 h 2213317"/>
              <a:gd name="connsiteX27" fmla="*/ 6628228 w 8304627"/>
              <a:gd name="connsiteY27" fmla="*/ 372794 h 2213317"/>
              <a:gd name="connsiteX28" fmla="*/ 6825175 w 8304627"/>
              <a:gd name="connsiteY28" fmla="*/ 626012 h 2213317"/>
              <a:gd name="connsiteX29" fmla="*/ 6248400 w 8304627"/>
              <a:gd name="connsiteY29" fmla="*/ 485335 h 2213317"/>
              <a:gd name="connsiteX30" fmla="*/ 6881446 w 8304627"/>
              <a:gd name="connsiteY30" fmla="*/ 738554 h 2213317"/>
              <a:gd name="connsiteX31" fmla="*/ 6909582 w 8304627"/>
              <a:gd name="connsiteY31" fmla="*/ 865163 h 2213317"/>
              <a:gd name="connsiteX32" fmla="*/ 5685692 w 8304627"/>
              <a:gd name="connsiteY32" fmla="*/ 780757 h 2213317"/>
              <a:gd name="connsiteX33" fmla="*/ 4236720 w 8304627"/>
              <a:gd name="connsiteY33" fmla="*/ 794825 h 2213317"/>
              <a:gd name="connsiteX34" fmla="*/ 4940105 w 8304627"/>
              <a:gd name="connsiteY34" fmla="*/ 626012 h 2213317"/>
              <a:gd name="connsiteX35" fmla="*/ 5137052 w 8304627"/>
              <a:gd name="connsiteY35" fmla="*/ 400929 h 2213317"/>
              <a:gd name="connsiteX36" fmla="*/ 5010443 w 8304627"/>
              <a:gd name="connsiteY36" fmla="*/ 527538 h 2213317"/>
              <a:gd name="connsiteX37" fmla="*/ 4757225 w 8304627"/>
              <a:gd name="connsiteY37" fmla="*/ 400929 h 2213317"/>
              <a:gd name="connsiteX38" fmla="*/ 4926037 w 8304627"/>
              <a:gd name="connsiteY38" fmla="*/ 569742 h 2213317"/>
              <a:gd name="connsiteX39" fmla="*/ 3674012 w 8304627"/>
              <a:gd name="connsiteY39" fmla="*/ 710418 h 2213317"/>
              <a:gd name="connsiteX40" fmla="*/ 1971822 w 8304627"/>
              <a:gd name="connsiteY40" fmla="*/ 668215 h 2213317"/>
              <a:gd name="connsiteX41" fmla="*/ 1676400 w 8304627"/>
              <a:gd name="connsiteY41" fmla="*/ 443132 h 2213317"/>
              <a:gd name="connsiteX42" fmla="*/ 1732671 w 8304627"/>
              <a:gd name="connsiteY42" fmla="*/ 288388 h 2213317"/>
              <a:gd name="connsiteX43" fmla="*/ 1479452 w 8304627"/>
              <a:gd name="connsiteY43" fmla="*/ 316523 h 2213317"/>
              <a:gd name="connsiteX44" fmla="*/ 1591994 w 8304627"/>
              <a:gd name="connsiteY44" fmla="*/ 555674 h 2213317"/>
              <a:gd name="connsiteX45" fmla="*/ 1437249 w 8304627"/>
              <a:gd name="connsiteY45" fmla="*/ 935502 h 2213317"/>
              <a:gd name="connsiteX46" fmla="*/ 1352843 w 8304627"/>
              <a:gd name="connsiteY46" fmla="*/ 626012 h 2213317"/>
              <a:gd name="connsiteX47" fmla="*/ 1451317 w 8304627"/>
              <a:gd name="connsiteY47" fmla="*/ 499403 h 2213317"/>
              <a:gd name="connsiteX48" fmla="*/ 1507588 w 8304627"/>
              <a:gd name="connsiteY48" fmla="*/ 288388 h 2213317"/>
              <a:gd name="connsiteX49" fmla="*/ 213360 w 8304627"/>
              <a:gd name="connsiteY49" fmla="*/ 274320 h 2213317"/>
              <a:gd name="connsiteX50" fmla="*/ 227428 w 8304627"/>
              <a:gd name="connsiteY50" fmla="*/ 1934308 h 2213317"/>
              <a:gd name="connsiteX51" fmla="*/ 1521655 w 8304627"/>
              <a:gd name="connsiteY51" fmla="*/ 1934308 h 221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304627" h="2213317">
                <a:moveTo>
                  <a:pt x="1521655" y="1934308"/>
                </a:moveTo>
                <a:cubicBezTo>
                  <a:pt x="1803009" y="1880382"/>
                  <a:pt x="1596683" y="1697502"/>
                  <a:pt x="1915551" y="1610751"/>
                </a:cubicBezTo>
                <a:cubicBezTo>
                  <a:pt x="2234419" y="1524000"/>
                  <a:pt x="2991730" y="1420837"/>
                  <a:pt x="3434862" y="1413803"/>
                </a:cubicBezTo>
                <a:cubicBezTo>
                  <a:pt x="3877994" y="1406769"/>
                  <a:pt x="4257822" y="1488831"/>
                  <a:pt x="4574345" y="1568548"/>
                </a:cubicBezTo>
                <a:cubicBezTo>
                  <a:pt x="4890868" y="1648265"/>
                  <a:pt x="5298831" y="1896794"/>
                  <a:pt x="5334000" y="1892105"/>
                </a:cubicBezTo>
                <a:cubicBezTo>
                  <a:pt x="5369169" y="1887416"/>
                  <a:pt x="4860388" y="1622474"/>
                  <a:pt x="4785360" y="1540412"/>
                </a:cubicBezTo>
                <a:cubicBezTo>
                  <a:pt x="4710332" y="1458350"/>
                  <a:pt x="4764259" y="1430215"/>
                  <a:pt x="4883834" y="1399735"/>
                </a:cubicBezTo>
                <a:cubicBezTo>
                  <a:pt x="5003409" y="1369255"/>
                  <a:pt x="5282418" y="1348154"/>
                  <a:pt x="5502812" y="1357532"/>
                </a:cubicBezTo>
                <a:cubicBezTo>
                  <a:pt x="5723206" y="1366910"/>
                  <a:pt x="6072554" y="1378634"/>
                  <a:pt x="6206197" y="1456006"/>
                </a:cubicBezTo>
                <a:cubicBezTo>
                  <a:pt x="6339840" y="1533378"/>
                  <a:pt x="6337496" y="1732671"/>
                  <a:pt x="6304671" y="1821766"/>
                </a:cubicBezTo>
                <a:cubicBezTo>
                  <a:pt x="6271846" y="1910861"/>
                  <a:pt x="6002215" y="1974166"/>
                  <a:pt x="6009249" y="1990578"/>
                </a:cubicBezTo>
                <a:cubicBezTo>
                  <a:pt x="6016283" y="2006990"/>
                  <a:pt x="6262468" y="1896794"/>
                  <a:pt x="6346874" y="1920240"/>
                </a:cubicBezTo>
                <a:cubicBezTo>
                  <a:pt x="6431280" y="1943686"/>
                  <a:pt x="6496929" y="2145323"/>
                  <a:pt x="6515686" y="2131255"/>
                </a:cubicBezTo>
                <a:cubicBezTo>
                  <a:pt x="6534443" y="2117187"/>
                  <a:pt x="6492240" y="1962443"/>
                  <a:pt x="6459415" y="1835834"/>
                </a:cubicBezTo>
                <a:cubicBezTo>
                  <a:pt x="6426590" y="1709225"/>
                  <a:pt x="6262467" y="1456006"/>
                  <a:pt x="6318738" y="1371600"/>
                </a:cubicBezTo>
                <a:cubicBezTo>
                  <a:pt x="6375009" y="1287194"/>
                  <a:pt x="6578991" y="1341120"/>
                  <a:pt x="6797040" y="1329397"/>
                </a:cubicBezTo>
                <a:cubicBezTo>
                  <a:pt x="7015089" y="1317674"/>
                  <a:pt x="7418363" y="1352843"/>
                  <a:pt x="7627034" y="1301262"/>
                </a:cubicBezTo>
                <a:cubicBezTo>
                  <a:pt x="7835705" y="1249681"/>
                  <a:pt x="7938868" y="1031631"/>
                  <a:pt x="8049065" y="1019908"/>
                </a:cubicBezTo>
                <a:cubicBezTo>
                  <a:pt x="8159262" y="1008185"/>
                  <a:pt x="8271803" y="1237957"/>
                  <a:pt x="8288215" y="1230923"/>
                </a:cubicBezTo>
                <a:cubicBezTo>
                  <a:pt x="8304627" y="1223889"/>
                  <a:pt x="8149882" y="1064456"/>
                  <a:pt x="8147538" y="977705"/>
                </a:cubicBezTo>
                <a:cubicBezTo>
                  <a:pt x="8145194" y="890954"/>
                  <a:pt x="8288216" y="729175"/>
                  <a:pt x="8274148" y="710418"/>
                </a:cubicBezTo>
                <a:cubicBezTo>
                  <a:pt x="8260080" y="691661"/>
                  <a:pt x="8081889" y="909711"/>
                  <a:pt x="8063132" y="865163"/>
                </a:cubicBezTo>
                <a:cubicBezTo>
                  <a:pt x="8044375" y="820615"/>
                  <a:pt x="8180363" y="440787"/>
                  <a:pt x="8161606" y="443132"/>
                </a:cubicBezTo>
                <a:cubicBezTo>
                  <a:pt x="8142849" y="445477"/>
                  <a:pt x="8044376" y="834683"/>
                  <a:pt x="7950591" y="879231"/>
                </a:cubicBezTo>
                <a:cubicBezTo>
                  <a:pt x="7856806" y="923779"/>
                  <a:pt x="7615310" y="698695"/>
                  <a:pt x="7598898" y="710418"/>
                </a:cubicBezTo>
                <a:cubicBezTo>
                  <a:pt x="7582486" y="722141"/>
                  <a:pt x="7931834" y="942535"/>
                  <a:pt x="7852117" y="949569"/>
                </a:cubicBezTo>
                <a:cubicBezTo>
                  <a:pt x="7772400" y="956603"/>
                  <a:pt x="7324578" y="848751"/>
                  <a:pt x="7120597" y="752622"/>
                </a:cubicBezTo>
                <a:cubicBezTo>
                  <a:pt x="6916616" y="656493"/>
                  <a:pt x="6677465" y="393896"/>
                  <a:pt x="6628228" y="372794"/>
                </a:cubicBezTo>
                <a:cubicBezTo>
                  <a:pt x="6578991" y="351692"/>
                  <a:pt x="6888480" y="607255"/>
                  <a:pt x="6825175" y="626012"/>
                </a:cubicBezTo>
                <a:cubicBezTo>
                  <a:pt x="6761870" y="644769"/>
                  <a:pt x="6239022" y="466578"/>
                  <a:pt x="6248400" y="485335"/>
                </a:cubicBezTo>
                <a:cubicBezTo>
                  <a:pt x="6257778" y="504092"/>
                  <a:pt x="6771249" y="675249"/>
                  <a:pt x="6881446" y="738554"/>
                </a:cubicBezTo>
                <a:cubicBezTo>
                  <a:pt x="6991643" y="801859"/>
                  <a:pt x="7108874" y="858129"/>
                  <a:pt x="6909582" y="865163"/>
                </a:cubicBezTo>
                <a:cubicBezTo>
                  <a:pt x="6710290" y="872197"/>
                  <a:pt x="6131169" y="792480"/>
                  <a:pt x="5685692" y="780757"/>
                </a:cubicBezTo>
                <a:cubicBezTo>
                  <a:pt x="5240215" y="769034"/>
                  <a:pt x="4360985" y="820616"/>
                  <a:pt x="4236720" y="794825"/>
                </a:cubicBezTo>
                <a:cubicBezTo>
                  <a:pt x="4112456" y="769034"/>
                  <a:pt x="4790050" y="691661"/>
                  <a:pt x="4940105" y="626012"/>
                </a:cubicBezTo>
                <a:cubicBezTo>
                  <a:pt x="5090160" y="560363"/>
                  <a:pt x="5125329" y="417341"/>
                  <a:pt x="5137052" y="400929"/>
                </a:cubicBezTo>
                <a:cubicBezTo>
                  <a:pt x="5148775" y="384517"/>
                  <a:pt x="5073747" y="527538"/>
                  <a:pt x="5010443" y="527538"/>
                </a:cubicBezTo>
                <a:cubicBezTo>
                  <a:pt x="4947139" y="527538"/>
                  <a:pt x="4771293" y="393895"/>
                  <a:pt x="4757225" y="400929"/>
                </a:cubicBezTo>
                <a:cubicBezTo>
                  <a:pt x="4743157" y="407963"/>
                  <a:pt x="5106573" y="518160"/>
                  <a:pt x="4926037" y="569742"/>
                </a:cubicBezTo>
                <a:cubicBezTo>
                  <a:pt x="4745501" y="621324"/>
                  <a:pt x="4166381" y="694006"/>
                  <a:pt x="3674012" y="710418"/>
                </a:cubicBezTo>
                <a:cubicBezTo>
                  <a:pt x="3181643" y="726830"/>
                  <a:pt x="2304757" y="712763"/>
                  <a:pt x="1971822" y="668215"/>
                </a:cubicBezTo>
                <a:cubicBezTo>
                  <a:pt x="1638887" y="623667"/>
                  <a:pt x="1716259" y="506437"/>
                  <a:pt x="1676400" y="443132"/>
                </a:cubicBezTo>
                <a:cubicBezTo>
                  <a:pt x="1636541" y="379827"/>
                  <a:pt x="1765496" y="309489"/>
                  <a:pt x="1732671" y="288388"/>
                </a:cubicBezTo>
                <a:cubicBezTo>
                  <a:pt x="1699846" y="267287"/>
                  <a:pt x="1502898" y="271975"/>
                  <a:pt x="1479452" y="316523"/>
                </a:cubicBezTo>
                <a:cubicBezTo>
                  <a:pt x="1456006" y="361071"/>
                  <a:pt x="1599028" y="452511"/>
                  <a:pt x="1591994" y="555674"/>
                </a:cubicBezTo>
                <a:cubicBezTo>
                  <a:pt x="1584960" y="658837"/>
                  <a:pt x="1477108" y="923779"/>
                  <a:pt x="1437249" y="935502"/>
                </a:cubicBezTo>
                <a:cubicBezTo>
                  <a:pt x="1397391" y="947225"/>
                  <a:pt x="1350498" y="698695"/>
                  <a:pt x="1352843" y="626012"/>
                </a:cubicBezTo>
                <a:cubicBezTo>
                  <a:pt x="1355188" y="553329"/>
                  <a:pt x="1425526" y="555674"/>
                  <a:pt x="1451317" y="499403"/>
                </a:cubicBezTo>
                <a:cubicBezTo>
                  <a:pt x="1477108" y="443132"/>
                  <a:pt x="1713914" y="325902"/>
                  <a:pt x="1507588" y="288388"/>
                </a:cubicBezTo>
                <a:cubicBezTo>
                  <a:pt x="1301262" y="250874"/>
                  <a:pt x="426720" y="0"/>
                  <a:pt x="213360" y="274320"/>
                </a:cubicBezTo>
                <a:cubicBezTo>
                  <a:pt x="0" y="548640"/>
                  <a:pt x="7034" y="1655299"/>
                  <a:pt x="227428" y="1934308"/>
                </a:cubicBezTo>
                <a:cubicBezTo>
                  <a:pt x="447822" y="2213317"/>
                  <a:pt x="1240301" y="1988234"/>
                  <a:pt x="1521655" y="1934308"/>
                </a:cubicBezTo>
                <a:close/>
              </a:path>
            </a:pathLst>
          </a:custGeom>
          <a:solidFill>
            <a:srgbClr val="432003"/>
          </a:solidFill>
          <a:ln>
            <a:solidFill>
              <a:srgbClr val="432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286000" y="5029200"/>
            <a:ext cx="5029200" cy="533400"/>
          </a:xfrm>
          <a:prstGeom prst="rect">
            <a:avLst/>
          </a:prstGeom>
          <a:solidFill>
            <a:srgbClr val="8E60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2286000" y="5562600"/>
            <a:ext cx="457200" cy="457200"/>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6858000" y="5562600"/>
            <a:ext cx="457200" cy="457200"/>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514600" y="6172200"/>
            <a:ext cx="4114800" cy="369332"/>
          </a:xfrm>
          <a:prstGeom prst="rect">
            <a:avLst/>
          </a:prstGeom>
          <a:noFill/>
        </p:spPr>
        <p:txBody>
          <a:bodyPr wrap="square" rtlCol="0">
            <a:spAutoFit/>
          </a:bodyPr>
          <a:lstStyle/>
          <a:p>
            <a:r>
              <a:rPr lang="en-US" dirty="0" smtClean="0"/>
              <a:t>How far will the bench bend?</a:t>
            </a:r>
            <a:endParaRPr lang="en-US" dirty="0"/>
          </a:p>
        </p:txBody>
      </p:sp>
      <p:cxnSp>
        <p:nvCxnSpPr>
          <p:cNvPr id="9" name="Straight Connector 8"/>
          <p:cNvCxnSpPr/>
          <p:nvPr/>
        </p:nvCxnSpPr>
        <p:spPr>
          <a:xfrm>
            <a:off x="533400" y="6019800"/>
            <a:ext cx="8001000" cy="1588"/>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4191000" y="5791200"/>
            <a:ext cx="457200" cy="228600"/>
          </a:xfrm>
          <a:prstGeom prst="ellipse">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800600" y="5791200"/>
            <a:ext cx="457200" cy="228600"/>
          </a:xfrm>
          <a:prstGeom prst="ellipse">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191000" y="5181600"/>
            <a:ext cx="457200" cy="685800"/>
          </a:xfrm>
          <a:prstGeom prst="rect">
            <a:avLst/>
          </a:prstGeom>
          <a:solidFill>
            <a:schemeClr val="bg2">
              <a:lumMod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800600" y="5181600"/>
            <a:ext cx="457200" cy="685800"/>
          </a:xfrm>
          <a:prstGeom prst="rect">
            <a:avLst/>
          </a:prstGeom>
          <a:solidFill>
            <a:schemeClr val="bg2">
              <a:lumMod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191000" y="4876800"/>
            <a:ext cx="1066800" cy="304800"/>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267200" y="3810000"/>
            <a:ext cx="914400" cy="1066800"/>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181600" y="3886200"/>
            <a:ext cx="76200" cy="457200"/>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5257800" y="3886200"/>
            <a:ext cx="304800" cy="990600"/>
          </a:xfrm>
          <a:prstGeom prst="round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3886200" y="3886200"/>
            <a:ext cx="304800" cy="990600"/>
          </a:xfrm>
          <a:prstGeom prst="round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191000" y="3886200"/>
            <a:ext cx="76200" cy="457200"/>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4495800" y="3657600"/>
            <a:ext cx="457200" cy="152400"/>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334000" y="4800600"/>
            <a:ext cx="228600" cy="228600"/>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886200" y="4800600"/>
            <a:ext cx="228600" cy="228600"/>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
          <p:cNvPicPr>
            <a:picLocks noGrp="1" noChangeAspect="1" noChangeArrowheads="1"/>
          </p:cNvPicPr>
          <p:nvPr>
            <p:ph idx="1"/>
          </p:nvPr>
        </p:nvPicPr>
        <p:blipFill>
          <a:blip r:embed="rId2" cstate="print"/>
          <a:srcRect l="32884" t="39201" r="42061" b="35641"/>
          <a:stretch>
            <a:fillRect/>
          </a:stretch>
        </p:blipFill>
        <p:spPr bwMode="auto">
          <a:xfrm rot="5400000">
            <a:off x="4114800" y="2667000"/>
            <a:ext cx="1219200" cy="914401"/>
          </a:xfrm>
          <a:prstGeom prst="rect">
            <a:avLst/>
          </a:prstGeom>
          <a:noFill/>
          <a:ln w="9525">
            <a:solidFill>
              <a:schemeClr val="bg1"/>
            </a:solidFill>
            <a:miter lim="800000"/>
            <a:headEnd/>
            <a:tailEnd/>
          </a:ln>
          <a:effectLst/>
        </p:spPr>
      </p:pic>
      <p:sp>
        <p:nvSpPr>
          <p:cNvPr id="27" name="TextBox 26"/>
          <p:cNvSpPr txBox="1"/>
          <p:nvPr/>
        </p:nvSpPr>
        <p:spPr>
          <a:xfrm>
            <a:off x="5676900" y="3733801"/>
            <a:ext cx="3276600" cy="1200329"/>
          </a:xfrm>
          <a:prstGeom prst="rect">
            <a:avLst/>
          </a:prstGeom>
          <a:noFill/>
        </p:spPr>
        <p:txBody>
          <a:bodyPr wrap="square" rtlCol="0">
            <a:spAutoFit/>
          </a:bodyPr>
          <a:lstStyle/>
          <a:p>
            <a:r>
              <a:rPr lang="en-US" dirty="0" smtClean="0"/>
              <a:t>Approximate weight: 75kg</a:t>
            </a:r>
          </a:p>
          <a:p>
            <a:r>
              <a:rPr lang="en-US" dirty="0" smtClean="0"/>
              <a:t>Length of bench: 2m</a:t>
            </a:r>
          </a:p>
          <a:p>
            <a:r>
              <a:rPr lang="en-US" dirty="0" smtClean="0"/>
              <a:t>Height of bench: 101.6mm</a:t>
            </a:r>
          </a:p>
          <a:p>
            <a:r>
              <a:rPr lang="en-US" dirty="0" smtClean="0"/>
              <a:t>Strength of bench: 1.3 x 10</a:t>
            </a:r>
            <a:r>
              <a:rPr lang="en-US" baseline="30000" dirty="0" smtClean="0"/>
              <a:t>6</a:t>
            </a:r>
            <a:r>
              <a:rPr lang="en-US" dirty="0" smtClean="0"/>
              <a:t>  psi</a:t>
            </a:r>
            <a:endParaRPr lang="en-US" dirty="0"/>
          </a:p>
        </p:txBody>
      </p:sp>
      <p:sp>
        <p:nvSpPr>
          <p:cNvPr id="31" name="Rectangle 30"/>
          <p:cNvSpPr/>
          <p:nvPr/>
        </p:nvSpPr>
        <p:spPr>
          <a:xfrm>
            <a:off x="0" y="1676400"/>
            <a:ext cx="1295400" cy="4343400"/>
          </a:xfrm>
          <a:prstGeom prst="rect">
            <a:avLst/>
          </a:prstGeom>
          <a:solidFill>
            <a:srgbClr val="432003"/>
          </a:solidFill>
          <a:ln>
            <a:solidFill>
              <a:srgbClr val="432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208671" y="6009250"/>
            <a:ext cx="2082019" cy="567396"/>
          </a:xfrm>
          <a:custGeom>
            <a:avLst/>
            <a:gdLst>
              <a:gd name="connsiteX0" fmla="*/ 1502899 w 2082019"/>
              <a:gd name="connsiteY0" fmla="*/ 25790 h 567396"/>
              <a:gd name="connsiteX1" fmla="*/ 1812388 w 2082019"/>
              <a:gd name="connsiteY1" fmla="*/ 67993 h 567396"/>
              <a:gd name="connsiteX2" fmla="*/ 2023403 w 2082019"/>
              <a:gd name="connsiteY2" fmla="*/ 110196 h 567396"/>
              <a:gd name="connsiteX3" fmla="*/ 2079674 w 2082019"/>
              <a:gd name="connsiteY3" fmla="*/ 194602 h 567396"/>
              <a:gd name="connsiteX4" fmla="*/ 2009336 w 2082019"/>
              <a:gd name="connsiteY4" fmla="*/ 250873 h 567396"/>
              <a:gd name="connsiteX5" fmla="*/ 1953065 w 2082019"/>
              <a:gd name="connsiteY5" fmla="*/ 180535 h 567396"/>
              <a:gd name="connsiteX6" fmla="*/ 1685779 w 2082019"/>
              <a:gd name="connsiteY6" fmla="*/ 124264 h 567396"/>
              <a:gd name="connsiteX7" fmla="*/ 1460696 w 2082019"/>
              <a:gd name="connsiteY7" fmla="*/ 138332 h 567396"/>
              <a:gd name="connsiteX8" fmla="*/ 1446628 w 2082019"/>
              <a:gd name="connsiteY8" fmla="*/ 250873 h 567396"/>
              <a:gd name="connsiteX9" fmla="*/ 1629508 w 2082019"/>
              <a:gd name="connsiteY9" fmla="*/ 250873 h 567396"/>
              <a:gd name="connsiteX10" fmla="*/ 1685779 w 2082019"/>
              <a:gd name="connsiteY10" fmla="*/ 335279 h 567396"/>
              <a:gd name="connsiteX11" fmla="*/ 1685779 w 2082019"/>
              <a:gd name="connsiteY11" fmla="*/ 461888 h 567396"/>
              <a:gd name="connsiteX12" fmla="*/ 1531034 w 2082019"/>
              <a:gd name="connsiteY12" fmla="*/ 433753 h 567396"/>
              <a:gd name="connsiteX13" fmla="*/ 1502899 w 2082019"/>
              <a:gd name="connsiteY13" fmla="*/ 349347 h 567396"/>
              <a:gd name="connsiteX14" fmla="*/ 1207477 w 2082019"/>
              <a:gd name="connsiteY14" fmla="*/ 279008 h 567396"/>
              <a:gd name="connsiteX15" fmla="*/ 1165274 w 2082019"/>
              <a:gd name="connsiteY15" fmla="*/ 82061 h 567396"/>
              <a:gd name="connsiteX16" fmla="*/ 869853 w 2082019"/>
              <a:gd name="connsiteY16" fmla="*/ 96128 h 567396"/>
              <a:gd name="connsiteX17" fmla="*/ 940191 w 2082019"/>
              <a:gd name="connsiteY17" fmla="*/ 349347 h 567396"/>
              <a:gd name="connsiteX18" fmla="*/ 729176 w 2082019"/>
              <a:gd name="connsiteY18" fmla="*/ 560362 h 567396"/>
              <a:gd name="connsiteX19" fmla="*/ 715108 w 2082019"/>
              <a:gd name="connsiteY19" fmla="*/ 307144 h 567396"/>
              <a:gd name="connsiteX20" fmla="*/ 701040 w 2082019"/>
              <a:gd name="connsiteY20" fmla="*/ 82061 h 567396"/>
              <a:gd name="connsiteX21" fmla="*/ 419686 w 2082019"/>
              <a:gd name="connsiteY21" fmla="*/ 110196 h 567396"/>
              <a:gd name="connsiteX22" fmla="*/ 363416 w 2082019"/>
              <a:gd name="connsiteY22" fmla="*/ 335279 h 567396"/>
              <a:gd name="connsiteX23" fmla="*/ 475957 w 2082019"/>
              <a:gd name="connsiteY23" fmla="*/ 475956 h 567396"/>
              <a:gd name="connsiteX24" fmla="*/ 279009 w 2082019"/>
              <a:gd name="connsiteY24" fmla="*/ 490024 h 567396"/>
              <a:gd name="connsiteX25" fmla="*/ 279009 w 2082019"/>
              <a:gd name="connsiteY25" fmla="*/ 250873 h 567396"/>
              <a:gd name="connsiteX26" fmla="*/ 208671 w 2082019"/>
              <a:gd name="connsiteY26" fmla="*/ 39858 h 567396"/>
              <a:gd name="connsiteX27" fmla="*/ 1502899 w 2082019"/>
              <a:gd name="connsiteY27" fmla="*/ 25790 h 56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82019" h="567396">
                <a:moveTo>
                  <a:pt x="1502899" y="25790"/>
                </a:moveTo>
                <a:cubicBezTo>
                  <a:pt x="1770185" y="30479"/>
                  <a:pt x="1725637" y="53925"/>
                  <a:pt x="1812388" y="67993"/>
                </a:cubicBezTo>
                <a:cubicBezTo>
                  <a:pt x="1899139" y="82061"/>
                  <a:pt x="1978855" y="89095"/>
                  <a:pt x="2023403" y="110196"/>
                </a:cubicBezTo>
                <a:cubicBezTo>
                  <a:pt x="2067951" y="131297"/>
                  <a:pt x="2082019" y="171156"/>
                  <a:pt x="2079674" y="194602"/>
                </a:cubicBezTo>
                <a:cubicBezTo>
                  <a:pt x="2077330" y="218048"/>
                  <a:pt x="2030437" y="253217"/>
                  <a:pt x="2009336" y="250873"/>
                </a:cubicBezTo>
                <a:cubicBezTo>
                  <a:pt x="1988235" y="248529"/>
                  <a:pt x="2006991" y="201637"/>
                  <a:pt x="1953065" y="180535"/>
                </a:cubicBezTo>
                <a:cubicBezTo>
                  <a:pt x="1899139" y="159434"/>
                  <a:pt x="1767841" y="131298"/>
                  <a:pt x="1685779" y="124264"/>
                </a:cubicBezTo>
                <a:cubicBezTo>
                  <a:pt x="1603718" y="117230"/>
                  <a:pt x="1500555" y="117231"/>
                  <a:pt x="1460696" y="138332"/>
                </a:cubicBezTo>
                <a:cubicBezTo>
                  <a:pt x="1420838" y="159434"/>
                  <a:pt x="1418493" y="232116"/>
                  <a:pt x="1446628" y="250873"/>
                </a:cubicBezTo>
                <a:cubicBezTo>
                  <a:pt x="1474763" y="269630"/>
                  <a:pt x="1589650" y="236805"/>
                  <a:pt x="1629508" y="250873"/>
                </a:cubicBezTo>
                <a:cubicBezTo>
                  <a:pt x="1669367" y="264941"/>
                  <a:pt x="1676401" y="300110"/>
                  <a:pt x="1685779" y="335279"/>
                </a:cubicBezTo>
                <a:cubicBezTo>
                  <a:pt x="1695157" y="370448"/>
                  <a:pt x="1711570" y="445476"/>
                  <a:pt x="1685779" y="461888"/>
                </a:cubicBezTo>
                <a:cubicBezTo>
                  <a:pt x="1659988" y="478300"/>
                  <a:pt x="1561514" y="452510"/>
                  <a:pt x="1531034" y="433753"/>
                </a:cubicBezTo>
                <a:cubicBezTo>
                  <a:pt x="1500554" y="414996"/>
                  <a:pt x="1556825" y="375138"/>
                  <a:pt x="1502899" y="349347"/>
                </a:cubicBezTo>
                <a:cubicBezTo>
                  <a:pt x="1448973" y="323556"/>
                  <a:pt x="1263748" y="323556"/>
                  <a:pt x="1207477" y="279008"/>
                </a:cubicBezTo>
                <a:cubicBezTo>
                  <a:pt x="1151206" y="234460"/>
                  <a:pt x="1221545" y="112541"/>
                  <a:pt x="1165274" y="82061"/>
                </a:cubicBezTo>
                <a:cubicBezTo>
                  <a:pt x="1109003" y="51581"/>
                  <a:pt x="907367" y="51580"/>
                  <a:pt x="869853" y="96128"/>
                </a:cubicBezTo>
                <a:cubicBezTo>
                  <a:pt x="832339" y="140676"/>
                  <a:pt x="963637" y="271975"/>
                  <a:pt x="940191" y="349347"/>
                </a:cubicBezTo>
                <a:cubicBezTo>
                  <a:pt x="916745" y="426719"/>
                  <a:pt x="766690" y="567396"/>
                  <a:pt x="729176" y="560362"/>
                </a:cubicBezTo>
                <a:cubicBezTo>
                  <a:pt x="691662" y="553328"/>
                  <a:pt x="719797" y="386861"/>
                  <a:pt x="715108" y="307144"/>
                </a:cubicBezTo>
                <a:cubicBezTo>
                  <a:pt x="710419" y="227427"/>
                  <a:pt x="750277" y="114886"/>
                  <a:pt x="701040" y="82061"/>
                </a:cubicBezTo>
                <a:cubicBezTo>
                  <a:pt x="651803" y="49236"/>
                  <a:pt x="475957" y="67993"/>
                  <a:pt x="419686" y="110196"/>
                </a:cubicBezTo>
                <a:cubicBezTo>
                  <a:pt x="363415" y="152399"/>
                  <a:pt x="354038" y="274319"/>
                  <a:pt x="363416" y="335279"/>
                </a:cubicBezTo>
                <a:cubicBezTo>
                  <a:pt x="372795" y="396239"/>
                  <a:pt x="490025" y="450165"/>
                  <a:pt x="475957" y="475956"/>
                </a:cubicBezTo>
                <a:cubicBezTo>
                  <a:pt x="461889" y="501747"/>
                  <a:pt x="311834" y="527538"/>
                  <a:pt x="279009" y="490024"/>
                </a:cubicBezTo>
                <a:cubicBezTo>
                  <a:pt x="246184" y="452510"/>
                  <a:pt x="290732" y="325901"/>
                  <a:pt x="279009" y="250873"/>
                </a:cubicBezTo>
                <a:cubicBezTo>
                  <a:pt x="267286" y="175845"/>
                  <a:pt x="0" y="79716"/>
                  <a:pt x="208671" y="39858"/>
                </a:cubicBezTo>
                <a:cubicBezTo>
                  <a:pt x="417342" y="0"/>
                  <a:pt x="1235613" y="21101"/>
                  <a:pt x="1502899" y="25790"/>
                </a:cubicBezTo>
                <a:close/>
              </a:path>
            </a:pathLst>
          </a:custGeom>
          <a:solidFill>
            <a:srgbClr val="432003"/>
          </a:solidFill>
          <a:ln>
            <a:solidFill>
              <a:srgbClr val="432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822960" y="2377440"/>
            <a:ext cx="211015" cy="2956560"/>
          </a:xfrm>
          <a:custGeom>
            <a:avLst/>
            <a:gdLst>
              <a:gd name="connsiteX0" fmla="*/ 35169 w 211015"/>
              <a:gd name="connsiteY0" fmla="*/ 84406 h 2956560"/>
              <a:gd name="connsiteX1" fmla="*/ 175846 w 211015"/>
              <a:gd name="connsiteY1" fmla="*/ 759655 h 2956560"/>
              <a:gd name="connsiteX2" fmla="*/ 105508 w 211015"/>
              <a:gd name="connsiteY2" fmla="*/ 998806 h 2956560"/>
              <a:gd name="connsiteX3" fmla="*/ 189914 w 211015"/>
              <a:gd name="connsiteY3" fmla="*/ 1406769 h 2956560"/>
              <a:gd name="connsiteX4" fmla="*/ 189914 w 211015"/>
              <a:gd name="connsiteY4" fmla="*/ 1899138 h 2956560"/>
              <a:gd name="connsiteX5" fmla="*/ 63305 w 211015"/>
              <a:gd name="connsiteY5" fmla="*/ 2321169 h 2956560"/>
              <a:gd name="connsiteX6" fmla="*/ 175846 w 211015"/>
              <a:gd name="connsiteY6" fmla="*/ 2700997 h 2956560"/>
              <a:gd name="connsiteX7" fmla="*/ 35169 w 211015"/>
              <a:gd name="connsiteY7" fmla="*/ 2954215 h 2956560"/>
              <a:gd name="connsiteX8" fmla="*/ 105508 w 211015"/>
              <a:gd name="connsiteY8" fmla="*/ 2686929 h 2956560"/>
              <a:gd name="connsiteX9" fmla="*/ 21102 w 211015"/>
              <a:gd name="connsiteY9" fmla="*/ 2461846 h 2956560"/>
              <a:gd name="connsiteX10" fmla="*/ 21102 w 211015"/>
              <a:gd name="connsiteY10" fmla="*/ 2180492 h 2956560"/>
              <a:gd name="connsiteX11" fmla="*/ 147711 w 211015"/>
              <a:gd name="connsiteY11" fmla="*/ 1913206 h 2956560"/>
              <a:gd name="connsiteX12" fmla="*/ 133643 w 211015"/>
              <a:gd name="connsiteY12" fmla="*/ 1477108 h 2956560"/>
              <a:gd name="connsiteX13" fmla="*/ 49237 w 211015"/>
              <a:gd name="connsiteY13" fmla="*/ 1083212 h 2956560"/>
              <a:gd name="connsiteX14" fmla="*/ 63305 w 211015"/>
              <a:gd name="connsiteY14" fmla="*/ 858129 h 2956560"/>
              <a:gd name="connsiteX15" fmla="*/ 133643 w 211015"/>
              <a:gd name="connsiteY15" fmla="*/ 773723 h 2956560"/>
              <a:gd name="connsiteX16" fmla="*/ 21102 w 211015"/>
              <a:gd name="connsiteY16" fmla="*/ 253218 h 2956560"/>
              <a:gd name="connsiteX17" fmla="*/ 35169 w 211015"/>
              <a:gd name="connsiteY17" fmla="*/ 84406 h 295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1015" h="2956560">
                <a:moveTo>
                  <a:pt x="35169" y="84406"/>
                </a:moveTo>
                <a:cubicBezTo>
                  <a:pt x="60960" y="168812"/>
                  <a:pt x="164123" y="607255"/>
                  <a:pt x="175846" y="759655"/>
                </a:cubicBezTo>
                <a:cubicBezTo>
                  <a:pt x="187569" y="912055"/>
                  <a:pt x="103163" y="890954"/>
                  <a:pt x="105508" y="998806"/>
                </a:cubicBezTo>
                <a:cubicBezTo>
                  <a:pt x="107853" y="1106658"/>
                  <a:pt x="175846" y="1256714"/>
                  <a:pt x="189914" y="1406769"/>
                </a:cubicBezTo>
                <a:cubicBezTo>
                  <a:pt x="203982" y="1556824"/>
                  <a:pt x="211015" y="1746738"/>
                  <a:pt x="189914" y="1899138"/>
                </a:cubicBezTo>
                <a:cubicBezTo>
                  <a:pt x="168813" y="2051538"/>
                  <a:pt x="65650" y="2187526"/>
                  <a:pt x="63305" y="2321169"/>
                </a:cubicBezTo>
                <a:cubicBezTo>
                  <a:pt x="60960" y="2454812"/>
                  <a:pt x="180535" y="2595489"/>
                  <a:pt x="175846" y="2700997"/>
                </a:cubicBezTo>
                <a:cubicBezTo>
                  <a:pt x="171157" y="2806505"/>
                  <a:pt x="46892" y="2956560"/>
                  <a:pt x="35169" y="2954215"/>
                </a:cubicBezTo>
                <a:cubicBezTo>
                  <a:pt x="23446" y="2951870"/>
                  <a:pt x="107852" y="2768990"/>
                  <a:pt x="105508" y="2686929"/>
                </a:cubicBezTo>
                <a:cubicBezTo>
                  <a:pt x="103164" y="2604868"/>
                  <a:pt x="35170" y="2546252"/>
                  <a:pt x="21102" y="2461846"/>
                </a:cubicBezTo>
                <a:cubicBezTo>
                  <a:pt x="7034" y="2377440"/>
                  <a:pt x="0" y="2271932"/>
                  <a:pt x="21102" y="2180492"/>
                </a:cubicBezTo>
                <a:cubicBezTo>
                  <a:pt x="42204" y="2089052"/>
                  <a:pt x="128954" y="2030436"/>
                  <a:pt x="147711" y="1913206"/>
                </a:cubicBezTo>
                <a:cubicBezTo>
                  <a:pt x="166468" y="1795976"/>
                  <a:pt x="150055" y="1615440"/>
                  <a:pt x="133643" y="1477108"/>
                </a:cubicBezTo>
                <a:cubicBezTo>
                  <a:pt x="117231" y="1338776"/>
                  <a:pt x="60960" y="1186375"/>
                  <a:pt x="49237" y="1083212"/>
                </a:cubicBezTo>
                <a:cubicBezTo>
                  <a:pt x="37514" y="980049"/>
                  <a:pt x="49237" y="909711"/>
                  <a:pt x="63305" y="858129"/>
                </a:cubicBezTo>
                <a:cubicBezTo>
                  <a:pt x="77373" y="806548"/>
                  <a:pt x="140677" y="874542"/>
                  <a:pt x="133643" y="773723"/>
                </a:cubicBezTo>
                <a:cubicBezTo>
                  <a:pt x="126609" y="672905"/>
                  <a:pt x="37514" y="368104"/>
                  <a:pt x="21102" y="253218"/>
                </a:cubicBezTo>
                <a:cubicBezTo>
                  <a:pt x="4690" y="138332"/>
                  <a:pt x="9378" y="0"/>
                  <a:pt x="35169" y="84406"/>
                </a:cubicBezTo>
                <a:close/>
              </a:path>
            </a:pathLst>
          </a:custGeom>
          <a:solidFill>
            <a:srgbClr val="8E6032"/>
          </a:solidFill>
          <a:ln>
            <a:solidFill>
              <a:srgbClr val="8E6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60252" y="2628314"/>
            <a:ext cx="243840" cy="2513428"/>
          </a:xfrm>
          <a:custGeom>
            <a:avLst/>
            <a:gdLst>
              <a:gd name="connsiteX0" fmla="*/ 77373 w 243840"/>
              <a:gd name="connsiteY0" fmla="*/ 58615 h 2513428"/>
              <a:gd name="connsiteX1" fmla="*/ 232117 w 243840"/>
              <a:gd name="connsiteY1" fmla="*/ 550984 h 2513428"/>
              <a:gd name="connsiteX2" fmla="*/ 119576 w 243840"/>
              <a:gd name="connsiteY2" fmla="*/ 818271 h 2513428"/>
              <a:gd name="connsiteX3" fmla="*/ 189914 w 243840"/>
              <a:gd name="connsiteY3" fmla="*/ 1141828 h 2513428"/>
              <a:gd name="connsiteX4" fmla="*/ 35170 w 243840"/>
              <a:gd name="connsiteY4" fmla="*/ 1493520 h 2513428"/>
              <a:gd name="connsiteX5" fmla="*/ 232117 w 243840"/>
              <a:gd name="connsiteY5" fmla="*/ 1817077 h 2513428"/>
              <a:gd name="connsiteX6" fmla="*/ 105508 w 243840"/>
              <a:gd name="connsiteY6" fmla="*/ 2309446 h 2513428"/>
              <a:gd name="connsiteX7" fmla="*/ 232117 w 243840"/>
              <a:gd name="connsiteY7" fmla="*/ 2506394 h 2513428"/>
              <a:gd name="connsiteX8" fmla="*/ 35170 w 243840"/>
              <a:gd name="connsiteY8" fmla="*/ 2351649 h 2513428"/>
              <a:gd name="connsiteX9" fmla="*/ 119576 w 243840"/>
              <a:gd name="connsiteY9" fmla="*/ 2098431 h 2513428"/>
              <a:gd name="connsiteX10" fmla="*/ 161779 w 243840"/>
              <a:gd name="connsiteY10" fmla="*/ 1859280 h 2513428"/>
              <a:gd name="connsiteX11" fmla="*/ 133643 w 243840"/>
              <a:gd name="connsiteY11" fmla="*/ 1676400 h 2513428"/>
              <a:gd name="connsiteX12" fmla="*/ 7034 w 243840"/>
              <a:gd name="connsiteY12" fmla="*/ 1535723 h 2513428"/>
              <a:gd name="connsiteX13" fmla="*/ 91440 w 243840"/>
              <a:gd name="connsiteY13" fmla="*/ 1198098 h 2513428"/>
              <a:gd name="connsiteX14" fmla="*/ 147711 w 243840"/>
              <a:gd name="connsiteY14" fmla="*/ 1057421 h 2513428"/>
              <a:gd name="connsiteX15" fmla="*/ 77373 w 243840"/>
              <a:gd name="connsiteY15" fmla="*/ 846406 h 2513428"/>
              <a:gd name="connsiteX16" fmla="*/ 147711 w 243840"/>
              <a:gd name="connsiteY16" fmla="*/ 607255 h 2513428"/>
              <a:gd name="connsiteX17" fmla="*/ 133643 w 243840"/>
              <a:gd name="connsiteY17" fmla="*/ 424375 h 2513428"/>
              <a:gd name="connsiteX18" fmla="*/ 91440 w 243840"/>
              <a:gd name="connsiteY18" fmla="*/ 199292 h 2513428"/>
              <a:gd name="connsiteX19" fmla="*/ 77373 w 243840"/>
              <a:gd name="connsiteY19" fmla="*/ 58615 h 2513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840" h="2513428">
                <a:moveTo>
                  <a:pt x="77373" y="58615"/>
                </a:moveTo>
                <a:cubicBezTo>
                  <a:pt x="100819" y="117230"/>
                  <a:pt x="225083" y="424375"/>
                  <a:pt x="232117" y="550984"/>
                </a:cubicBezTo>
                <a:cubicBezTo>
                  <a:pt x="239151" y="677593"/>
                  <a:pt x="126610" y="719797"/>
                  <a:pt x="119576" y="818271"/>
                </a:cubicBezTo>
                <a:cubicBezTo>
                  <a:pt x="112542" y="916745"/>
                  <a:pt x="203982" y="1029287"/>
                  <a:pt x="189914" y="1141828"/>
                </a:cubicBezTo>
                <a:cubicBezTo>
                  <a:pt x="175846" y="1254369"/>
                  <a:pt x="28136" y="1380979"/>
                  <a:pt x="35170" y="1493520"/>
                </a:cubicBezTo>
                <a:cubicBezTo>
                  <a:pt x="42204" y="1606062"/>
                  <a:pt x="220394" y="1681089"/>
                  <a:pt x="232117" y="1817077"/>
                </a:cubicBezTo>
                <a:cubicBezTo>
                  <a:pt x="243840" y="1953065"/>
                  <a:pt x="105508" y="2194560"/>
                  <a:pt x="105508" y="2309446"/>
                </a:cubicBezTo>
                <a:cubicBezTo>
                  <a:pt x="105508" y="2424332"/>
                  <a:pt x="243840" y="2499360"/>
                  <a:pt x="232117" y="2506394"/>
                </a:cubicBezTo>
                <a:cubicBezTo>
                  <a:pt x="220394" y="2513428"/>
                  <a:pt x="53927" y="2419643"/>
                  <a:pt x="35170" y="2351649"/>
                </a:cubicBezTo>
                <a:cubicBezTo>
                  <a:pt x="16413" y="2283655"/>
                  <a:pt x="98475" y="2180492"/>
                  <a:pt x="119576" y="2098431"/>
                </a:cubicBezTo>
                <a:cubicBezTo>
                  <a:pt x="140677" y="2016370"/>
                  <a:pt x="159435" y="1929618"/>
                  <a:pt x="161779" y="1859280"/>
                </a:cubicBezTo>
                <a:cubicBezTo>
                  <a:pt x="164123" y="1788942"/>
                  <a:pt x="159434" y="1730326"/>
                  <a:pt x="133643" y="1676400"/>
                </a:cubicBezTo>
                <a:cubicBezTo>
                  <a:pt x="107852" y="1622474"/>
                  <a:pt x="14068" y="1615440"/>
                  <a:pt x="7034" y="1535723"/>
                </a:cubicBezTo>
                <a:cubicBezTo>
                  <a:pt x="0" y="1456006"/>
                  <a:pt x="67994" y="1277815"/>
                  <a:pt x="91440" y="1198098"/>
                </a:cubicBezTo>
                <a:cubicBezTo>
                  <a:pt x="114886" y="1118381"/>
                  <a:pt x="150055" y="1116036"/>
                  <a:pt x="147711" y="1057421"/>
                </a:cubicBezTo>
                <a:cubicBezTo>
                  <a:pt x="145367" y="998806"/>
                  <a:pt x="77373" y="921434"/>
                  <a:pt x="77373" y="846406"/>
                </a:cubicBezTo>
                <a:cubicBezTo>
                  <a:pt x="77373" y="771378"/>
                  <a:pt x="138333" y="677593"/>
                  <a:pt x="147711" y="607255"/>
                </a:cubicBezTo>
                <a:cubicBezTo>
                  <a:pt x="157089" y="536917"/>
                  <a:pt x="143022" y="492369"/>
                  <a:pt x="133643" y="424375"/>
                </a:cubicBezTo>
                <a:cubicBezTo>
                  <a:pt x="124265" y="356381"/>
                  <a:pt x="96129" y="262596"/>
                  <a:pt x="91440" y="199292"/>
                </a:cubicBezTo>
                <a:cubicBezTo>
                  <a:pt x="86751" y="135988"/>
                  <a:pt x="53927" y="0"/>
                  <a:pt x="77373" y="58615"/>
                </a:cubicBezTo>
                <a:close/>
              </a:path>
            </a:pathLst>
          </a:custGeom>
          <a:solidFill>
            <a:srgbClr val="8E6032"/>
          </a:solidFill>
          <a:ln>
            <a:solidFill>
              <a:srgbClr val="8E6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471268" y="-60960"/>
            <a:ext cx="8271802" cy="2410265"/>
          </a:xfrm>
          <a:custGeom>
            <a:avLst/>
            <a:gdLst>
              <a:gd name="connsiteX0" fmla="*/ 3327009 w 8271802"/>
              <a:gd name="connsiteY0" fmla="*/ 1256714 h 2410265"/>
              <a:gd name="connsiteX1" fmla="*/ 3087858 w 8271802"/>
              <a:gd name="connsiteY1" fmla="*/ 1369255 h 2410265"/>
              <a:gd name="connsiteX2" fmla="*/ 3087858 w 8271802"/>
              <a:gd name="connsiteY2" fmla="*/ 1664677 h 2410265"/>
              <a:gd name="connsiteX3" fmla="*/ 3256670 w 8271802"/>
              <a:gd name="connsiteY3" fmla="*/ 1805354 h 2410265"/>
              <a:gd name="connsiteX4" fmla="*/ 3594295 w 8271802"/>
              <a:gd name="connsiteY4" fmla="*/ 1819422 h 2410265"/>
              <a:gd name="connsiteX5" fmla="*/ 3706837 w 8271802"/>
              <a:gd name="connsiteY5" fmla="*/ 1664677 h 2410265"/>
              <a:gd name="connsiteX6" fmla="*/ 3706837 w 8271802"/>
              <a:gd name="connsiteY6" fmla="*/ 1552135 h 2410265"/>
              <a:gd name="connsiteX7" fmla="*/ 3650566 w 8271802"/>
              <a:gd name="connsiteY7" fmla="*/ 1706880 h 2410265"/>
              <a:gd name="connsiteX8" fmla="*/ 3664634 w 8271802"/>
              <a:gd name="connsiteY8" fmla="*/ 1819422 h 2410265"/>
              <a:gd name="connsiteX9" fmla="*/ 3861581 w 8271802"/>
              <a:gd name="connsiteY9" fmla="*/ 1960098 h 2410265"/>
              <a:gd name="connsiteX10" fmla="*/ 4114800 w 8271802"/>
              <a:gd name="connsiteY10" fmla="*/ 1960098 h 2410265"/>
              <a:gd name="connsiteX11" fmla="*/ 4283612 w 8271802"/>
              <a:gd name="connsiteY11" fmla="*/ 1903828 h 2410265"/>
              <a:gd name="connsiteX12" fmla="*/ 4339883 w 8271802"/>
              <a:gd name="connsiteY12" fmla="*/ 1777218 h 2410265"/>
              <a:gd name="connsiteX13" fmla="*/ 4283612 w 8271802"/>
              <a:gd name="connsiteY13" fmla="*/ 1861625 h 2410265"/>
              <a:gd name="connsiteX14" fmla="*/ 4382086 w 8271802"/>
              <a:gd name="connsiteY14" fmla="*/ 1960098 h 2410265"/>
              <a:gd name="connsiteX15" fmla="*/ 4804117 w 8271802"/>
              <a:gd name="connsiteY15" fmla="*/ 2016369 h 2410265"/>
              <a:gd name="connsiteX16" fmla="*/ 4916658 w 8271802"/>
              <a:gd name="connsiteY16" fmla="*/ 1692812 h 2410265"/>
              <a:gd name="connsiteX17" fmla="*/ 4818184 w 8271802"/>
              <a:gd name="connsiteY17" fmla="*/ 1509932 h 2410265"/>
              <a:gd name="connsiteX18" fmla="*/ 4593101 w 8271802"/>
              <a:gd name="connsiteY18" fmla="*/ 1439594 h 2410265"/>
              <a:gd name="connsiteX19" fmla="*/ 4719710 w 8271802"/>
              <a:gd name="connsiteY19" fmla="*/ 1495865 h 2410265"/>
              <a:gd name="connsiteX20" fmla="*/ 4719710 w 8271802"/>
              <a:gd name="connsiteY20" fmla="*/ 1397391 h 2410265"/>
              <a:gd name="connsiteX21" fmla="*/ 4593101 w 8271802"/>
              <a:gd name="connsiteY21" fmla="*/ 1242646 h 2410265"/>
              <a:gd name="connsiteX22" fmla="*/ 4593101 w 8271802"/>
              <a:gd name="connsiteY22" fmla="*/ 1284849 h 2410265"/>
              <a:gd name="connsiteX23" fmla="*/ 4705643 w 8271802"/>
              <a:gd name="connsiteY23" fmla="*/ 1341120 h 2410265"/>
              <a:gd name="connsiteX24" fmla="*/ 5015132 w 8271802"/>
              <a:gd name="connsiteY24" fmla="*/ 1453662 h 2410265"/>
              <a:gd name="connsiteX25" fmla="*/ 5169877 w 8271802"/>
              <a:gd name="connsiteY25" fmla="*/ 1369255 h 2410265"/>
              <a:gd name="connsiteX26" fmla="*/ 5183944 w 8271802"/>
              <a:gd name="connsiteY26" fmla="*/ 1312985 h 2410265"/>
              <a:gd name="connsiteX27" fmla="*/ 5183944 w 8271802"/>
              <a:gd name="connsiteY27" fmla="*/ 1425526 h 2410265"/>
              <a:gd name="connsiteX28" fmla="*/ 5296486 w 8271802"/>
              <a:gd name="connsiteY28" fmla="*/ 1509932 h 2410265"/>
              <a:gd name="connsiteX29" fmla="*/ 5451230 w 8271802"/>
              <a:gd name="connsiteY29" fmla="*/ 1552135 h 2410265"/>
              <a:gd name="connsiteX30" fmla="*/ 5521569 w 8271802"/>
              <a:gd name="connsiteY30" fmla="*/ 1453662 h 2410265"/>
              <a:gd name="connsiteX31" fmla="*/ 5380892 w 8271802"/>
              <a:gd name="connsiteY31" fmla="*/ 1594338 h 2410265"/>
              <a:gd name="connsiteX32" fmla="*/ 5155809 w 8271802"/>
              <a:gd name="connsiteY32" fmla="*/ 1706880 h 2410265"/>
              <a:gd name="connsiteX33" fmla="*/ 5338689 w 8271802"/>
              <a:gd name="connsiteY33" fmla="*/ 2128911 h 2410265"/>
              <a:gd name="connsiteX34" fmla="*/ 5591907 w 8271802"/>
              <a:gd name="connsiteY34" fmla="*/ 2016369 h 2410265"/>
              <a:gd name="connsiteX35" fmla="*/ 5690381 w 8271802"/>
              <a:gd name="connsiteY35" fmla="*/ 1903828 h 2410265"/>
              <a:gd name="connsiteX36" fmla="*/ 5662246 w 8271802"/>
              <a:gd name="connsiteY36" fmla="*/ 1917895 h 2410265"/>
              <a:gd name="connsiteX37" fmla="*/ 5577840 w 8271802"/>
              <a:gd name="connsiteY37" fmla="*/ 2030437 h 2410265"/>
              <a:gd name="connsiteX38" fmla="*/ 5577840 w 8271802"/>
              <a:gd name="connsiteY38" fmla="*/ 2325858 h 2410265"/>
              <a:gd name="connsiteX39" fmla="*/ 5887329 w 8271802"/>
              <a:gd name="connsiteY39" fmla="*/ 2410265 h 2410265"/>
              <a:gd name="connsiteX40" fmla="*/ 6253089 w 8271802"/>
              <a:gd name="connsiteY40" fmla="*/ 2325858 h 2410265"/>
              <a:gd name="connsiteX41" fmla="*/ 6351563 w 8271802"/>
              <a:gd name="connsiteY41" fmla="*/ 2086708 h 2410265"/>
              <a:gd name="connsiteX42" fmla="*/ 6309360 w 8271802"/>
              <a:gd name="connsiteY42" fmla="*/ 1889760 h 2410265"/>
              <a:gd name="connsiteX43" fmla="*/ 6168683 w 8271802"/>
              <a:gd name="connsiteY43" fmla="*/ 1819422 h 2410265"/>
              <a:gd name="connsiteX44" fmla="*/ 6239021 w 8271802"/>
              <a:gd name="connsiteY44" fmla="*/ 1861625 h 2410265"/>
              <a:gd name="connsiteX45" fmla="*/ 6351563 w 8271802"/>
              <a:gd name="connsiteY45" fmla="*/ 1791286 h 2410265"/>
              <a:gd name="connsiteX46" fmla="*/ 6351563 w 8271802"/>
              <a:gd name="connsiteY46" fmla="*/ 1509932 h 2410265"/>
              <a:gd name="connsiteX47" fmla="*/ 6140547 w 8271802"/>
              <a:gd name="connsiteY47" fmla="*/ 1369255 h 2410265"/>
              <a:gd name="connsiteX48" fmla="*/ 6224954 w 8271802"/>
              <a:gd name="connsiteY48" fmla="*/ 1453662 h 2410265"/>
              <a:gd name="connsiteX49" fmla="*/ 6393766 w 8271802"/>
              <a:gd name="connsiteY49" fmla="*/ 1298917 h 2410265"/>
              <a:gd name="connsiteX50" fmla="*/ 6365630 w 8271802"/>
              <a:gd name="connsiteY50" fmla="*/ 1397391 h 2410265"/>
              <a:gd name="connsiteX51" fmla="*/ 6450037 w 8271802"/>
              <a:gd name="connsiteY51" fmla="*/ 1509932 h 2410265"/>
              <a:gd name="connsiteX52" fmla="*/ 6632917 w 8271802"/>
              <a:gd name="connsiteY52" fmla="*/ 1706880 h 2410265"/>
              <a:gd name="connsiteX53" fmla="*/ 7040880 w 8271802"/>
              <a:gd name="connsiteY53" fmla="*/ 1692812 h 2410265"/>
              <a:gd name="connsiteX54" fmla="*/ 7139354 w 8271802"/>
              <a:gd name="connsiteY54" fmla="*/ 1467729 h 2410265"/>
              <a:gd name="connsiteX55" fmla="*/ 7097150 w 8271802"/>
              <a:gd name="connsiteY55" fmla="*/ 1256714 h 2410265"/>
              <a:gd name="connsiteX56" fmla="*/ 7069015 w 8271802"/>
              <a:gd name="connsiteY56" fmla="*/ 1327052 h 2410265"/>
              <a:gd name="connsiteX57" fmla="*/ 7294098 w 8271802"/>
              <a:gd name="connsiteY57" fmla="*/ 1453662 h 2410265"/>
              <a:gd name="connsiteX58" fmla="*/ 7533249 w 8271802"/>
              <a:gd name="connsiteY58" fmla="*/ 1481797 h 2410265"/>
              <a:gd name="connsiteX59" fmla="*/ 7716129 w 8271802"/>
              <a:gd name="connsiteY59" fmla="*/ 1341120 h 2410265"/>
              <a:gd name="connsiteX60" fmla="*/ 7730197 w 8271802"/>
              <a:gd name="connsiteY60" fmla="*/ 1158240 h 2410265"/>
              <a:gd name="connsiteX61" fmla="*/ 7673926 w 8271802"/>
              <a:gd name="connsiteY61" fmla="*/ 1130105 h 2410265"/>
              <a:gd name="connsiteX62" fmla="*/ 7702061 w 8271802"/>
              <a:gd name="connsiteY62" fmla="*/ 1200443 h 2410265"/>
              <a:gd name="connsiteX63" fmla="*/ 7870874 w 8271802"/>
              <a:gd name="connsiteY63" fmla="*/ 1214511 h 2410265"/>
              <a:gd name="connsiteX64" fmla="*/ 8081889 w 8271802"/>
              <a:gd name="connsiteY64" fmla="*/ 1003495 h 2410265"/>
              <a:gd name="connsiteX65" fmla="*/ 7955280 w 8271802"/>
              <a:gd name="connsiteY65" fmla="*/ 736209 h 2410265"/>
              <a:gd name="connsiteX66" fmla="*/ 7884941 w 8271802"/>
              <a:gd name="connsiteY66" fmla="*/ 736209 h 2410265"/>
              <a:gd name="connsiteX67" fmla="*/ 8095957 w 8271802"/>
              <a:gd name="connsiteY67" fmla="*/ 778412 h 2410265"/>
              <a:gd name="connsiteX68" fmla="*/ 8222566 w 8271802"/>
              <a:gd name="connsiteY68" fmla="*/ 679938 h 2410265"/>
              <a:gd name="connsiteX69" fmla="*/ 8250701 w 8271802"/>
              <a:gd name="connsiteY69" fmla="*/ 468923 h 2410265"/>
              <a:gd name="connsiteX70" fmla="*/ 8095957 w 8271802"/>
              <a:gd name="connsiteY70" fmla="*/ 300111 h 2410265"/>
              <a:gd name="connsiteX71" fmla="*/ 7899009 w 8271802"/>
              <a:gd name="connsiteY71" fmla="*/ 257908 h 2410265"/>
              <a:gd name="connsiteX72" fmla="*/ 7758332 w 8271802"/>
              <a:gd name="connsiteY72" fmla="*/ 370449 h 2410265"/>
              <a:gd name="connsiteX73" fmla="*/ 7828670 w 8271802"/>
              <a:gd name="connsiteY73" fmla="*/ 398585 h 2410265"/>
              <a:gd name="connsiteX74" fmla="*/ 7814603 w 8271802"/>
              <a:gd name="connsiteY74" fmla="*/ 215705 h 2410265"/>
              <a:gd name="connsiteX75" fmla="*/ 7687994 w 8271802"/>
              <a:gd name="connsiteY75" fmla="*/ 89095 h 2410265"/>
              <a:gd name="connsiteX76" fmla="*/ 7519181 w 8271802"/>
              <a:gd name="connsiteY76" fmla="*/ 60960 h 2410265"/>
              <a:gd name="connsiteX77" fmla="*/ 5394960 w 8271802"/>
              <a:gd name="connsiteY77" fmla="*/ 60960 h 2410265"/>
              <a:gd name="connsiteX78" fmla="*/ 5198012 w 8271802"/>
              <a:gd name="connsiteY78" fmla="*/ 426720 h 2410265"/>
              <a:gd name="connsiteX79" fmla="*/ 5690381 w 8271802"/>
              <a:gd name="connsiteY79" fmla="*/ 525194 h 2410265"/>
              <a:gd name="connsiteX80" fmla="*/ 5704449 w 8271802"/>
              <a:gd name="connsiteY80" fmla="*/ 482991 h 2410265"/>
              <a:gd name="connsiteX81" fmla="*/ 5001064 w 8271802"/>
              <a:gd name="connsiteY81" fmla="*/ 539262 h 2410265"/>
              <a:gd name="connsiteX82" fmla="*/ 4719710 w 8271802"/>
              <a:gd name="connsiteY82" fmla="*/ 412652 h 2410265"/>
              <a:gd name="connsiteX83" fmla="*/ 4972929 w 8271802"/>
              <a:gd name="connsiteY83" fmla="*/ 342314 h 2410265"/>
              <a:gd name="connsiteX84" fmla="*/ 4972929 w 8271802"/>
              <a:gd name="connsiteY84" fmla="*/ 187569 h 2410265"/>
              <a:gd name="connsiteX85" fmla="*/ 4775981 w 8271802"/>
              <a:gd name="connsiteY85" fmla="*/ 131298 h 2410265"/>
              <a:gd name="connsiteX86" fmla="*/ 4325815 w 8271802"/>
              <a:gd name="connsiteY86" fmla="*/ 103163 h 2410265"/>
              <a:gd name="connsiteX87" fmla="*/ 3861581 w 8271802"/>
              <a:gd name="connsiteY87" fmla="*/ 75028 h 2410265"/>
              <a:gd name="connsiteX88" fmla="*/ 3833446 w 8271802"/>
              <a:gd name="connsiteY88" fmla="*/ 243840 h 2410265"/>
              <a:gd name="connsiteX89" fmla="*/ 3917852 w 8271802"/>
              <a:gd name="connsiteY89" fmla="*/ 271975 h 2410265"/>
              <a:gd name="connsiteX90" fmla="*/ 3931920 w 8271802"/>
              <a:gd name="connsiteY90" fmla="*/ 257908 h 2410265"/>
              <a:gd name="connsiteX91" fmla="*/ 3917852 w 8271802"/>
              <a:gd name="connsiteY91" fmla="*/ 243840 h 2410265"/>
              <a:gd name="connsiteX92" fmla="*/ 3847514 w 8271802"/>
              <a:gd name="connsiteY92" fmla="*/ 243840 h 2410265"/>
              <a:gd name="connsiteX93" fmla="*/ 3425483 w 8271802"/>
              <a:gd name="connsiteY93" fmla="*/ 229772 h 2410265"/>
              <a:gd name="connsiteX94" fmla="*/ 3101926 w 8271802"/>
              <a:gd name="connsiteY94" fmla="*/ 370449 h 2410265"/>
              <a:gd name="connsiteX95" fmla="*/ 3059723 w 8271802"/>
              <a:gd name="connsiteY95" fmla="*/ 426720 h 2410265"/>
              <a:gd name="connsiteX96" fmla="*/ 3130061 w 8271802"/>
              <a:gd name="connsiteY96" fmla="*/ 426720 h 2410265"/>
              <a:gd name="connsiteX97" fmla="*/ 3101926 w 8271802"/>
              <a:gd name="connsiteY97" fmla="*/ 328246 h 2410265"/>
              <a:gd name="connsiteX98" fmla="*/ 3073790 w 8271802"/>
              <a:gd name="connsiteY98" fmla="*/ 229772 h 2410265"/>
              <a:gd name="connsiteX99" fmla="*/ 2904978 w 8271802"/>
              <a:gd name="connsiteY99" fmla="*/ 145366 h 2410265"/>
              <a:gd name="connsiteX100" fmla="*/ 2482947 w 8271802"/>
              <a:gd name="connsiteY100" fmla="*/ 75028 h 2410265"/>
              <a:gd name="connsiteX101" fmla="*/ 766689 w 8271802"/>
              <a:gd name="connsiteY101" fmla="*/ 46892 h 2410265"/>
              <a:gd name="connsiteX102" fmla="*/ 175846 w 8271802"/>
              <a:gd name="connsiteY102" fmla="*/ 356382 h 2410265"/>
              <a:gd name="connsiteX103" fmla="*/ 77372 w 8271802"/>
              <a:gd name="connsiteY103" fmla="*/ 961292 h 2410265"/>
              <a:gd name="connsiteX104" fmla="*/ 640080 w 8271802"/>
              <a:gd name="connsiteY104" fmla="*/ 1200443 h 2410265"/>
              <a:gd name="connsiteX105" fmla="*/ 977704 w 8271802"/>
              <a:gd name="connsiteY105" fmla="*/ 750277 h 2410265"/>
              <a:gd name="connsiteX106" fmla="*/ 921434 w 8271802"/>
              <a:gd name="connsiteY106" fmla="*/ 497058 h 2410265"/>
              <a:gd name="connsiteX107" fmla="*/ 822960 w 8271802"/>
              <a:gd name="connsiteY107" fmla="*/ 482991 h 2410265"/>
              <a:gd name="connsiteX108" fmla="*/ 949569 w 8271802"/>
              <a:gd name="connsiteY108" fmla="*/ 553329 h 2410265"/>
              <a:gd name="connsiteX109" fmla="*/ 1470074 w 8271802"/>
              <a:gd name="connsiteY109" fmla="*/ 525194 h 2410265"/>
              <a:gd name="connsiteX110" fmla="*/ 1709224 w 8271802"/>
              <a:gd name="connsiteY110" fmla="*/ 426720 h 2410265"/>
              <a:gd name="connsiteX111" fmla="*/ 1610750 w 8271802"/>
              <a:gd name="connsiteY111" fmla="*/ 454855 h 2410265"/>
              <a:gd name="connsiteX112" fmla="*/ 1540412 w 8271802"/>
              <a:gd name="connsiteY112" fmla="*/ 975360 h 2410265"/>
              <a:gd name="connsiteX113" fmla="*/ 1779563 w 8271802"/>
              <a:gd name="connsiteY113" fmla="*/ 1087902 h 2410265"/>
              <a:gd name="connsiteX114" fmla="*/ 1765495 w 8271802"/>
              <a:gd name="connsiteY114" fmla="*/ 1017563 h 2410265"/>
              <a:gd name="connsiteX115" fmla="*/ 1723292 w 8271802"/>
              <a:gd name="connsiteY115" fmla="*/ 1172308 h 2410265"/>
              <a:gd name="connsiteX116" fmla="*/ 1737360 w 8271802"/>
              <a:gd name="connsiteY116" fmla="*/ 1467729 h 2410265"/>
              <a:gd name="connsiteX117" fmla="*/ 1976510 w 8271802"/>
              <a:gd name="connsiteY117" fmla="*/ 1622474 h 2410265"/>
              <a:gd name="connsiteX118" fmla="*/ 2356338 w 8271802"/>
              <a:gd name="connsiteY118" fmla="*/ 1650609 h 2410265"/>
              <a:gd name="connsiteX119" fmla="*/ 2497015 w 8271802"/>
              <a:gd name="connsiteY119" fmla="*/ 1552135 h 2410265"/>
              <a:gd name="connsiteX120" fmla="*/ 2454812 w 8271802"/>
              <a:gd name="connsiteY120" fmla="*/ 1467729 h 2410265"/>
              <a:gd name="connsiteX121" fmla="*/ 2468880 w 8271802"/>
              <a:gd name="connsiteY121" fmla="*/ 1608406 h 2410265"/>
              <a:gd name="connsiteX122" fmla="*/ 2736166 w 8271802"/>
              <a:gd name="connsiteY122" fmla="*/ 1735015 h 2410265"/>
              <a:gd name="connsiteX123" fmla="*/ 2961249 w 8271802"/>
              <a:gd name="connsiteY123" fmla="*/ 1636542 h 2410265"/>
              <a:gd name="connsiteX124" fmla="*/ 3003452 w 8271802"/>
              <a:gd name="connsiteY124" fmla="*/ 1481797 h 2410265"/>
              <a:gd name="connsiteX125" fmla="*/ 2919046 w 8271802"/>
              <a:gd name="connsiteY125" fmla="*/ 1284849 h 2410265"/>
              <a:gd name="connsiteX126" fmla="*/ 2876843 w 8271802"/>
              <a:gd name="connsiteY126" fmla="*/ 1284849 h 2410265"/>
              <a:gd name="connsiteX127" fmla="*/ 2919046 w 8271802"/>
              <a:gd name="connsiteY127" fmla="*/ 1383323 h 2410265"/>
              <a:gd name="connsiteX128" fmla="*/ 3045655 w 8271802"/>
              <a:gd name="connsiteY128" fmla="*/ 1242646 h 2410265"/>
              <a:gd name="connsiteX129" fmla="*/ 2806504 w 8271802"/>
              <a:gd name="connsiteY129" fmla="*/ 1186375 h 2410265"/>
              <a:gd name="connsiteX130" fmla="*/ 1990578 w 8271802"/>
              <a:gd name="connsiteY130" fmla="*/ 1256714 h 2410265"/>
              <a:gd name="connsiteX131" fmla="*/ 2074984 w 8271802"/>
              <a:gd name="connsiteY131" fmla="*/ 1298917 h 2410265"/>
              <a:gd name="connsiteX132" fmla="*/ 2159390 w 8271802"/>
              <a:gd name="connsiteY132" fmla="*/ 1228578 h 2410265"/>
              <a:gd name="connsiteX133" fmla="*/ 2229729 w 8271802"/>
              <a:gd name="connsiteY133" fmla="*/ 1059766 h 2410265"/>
              <a:gd name="connsiteX134" fmla="*/ 2229729 w 8271802"/>
              <a:gd name="connsiteY134" fmla="*/ 862818 h 2410265"/>
              <a:gd name="connsiteX135" fmla="*/ 2117187 w 8271802"/>
              <a:gd name="connsiteY135" fmla="*/ 679938 h 2410265"/>
              <a:gd name="connsiteX136" fmla="*/ 1962443 w 8271802"/>
              <a:gd name="connsiteY136" fmla="*/ 623668 h 2410265"/>
              <a:gd name="connsiteX137" fmla="*/ 2018714 w 8271802"/>
              <a:gd name="connsiteY137" fmla="*/ 651803 h 2410265"/>
              <a:gd name="connsiteX138" fmla="*/ 2103120 w 8271802"/>
              <a:gd name="connsiteY138" fmla="*/ 525194 h 2410265"/>
              <a:gd name="connsiteX139" fmla="*/ 2117187 w 8271802"/>
              <a:gd name="connsiteY139" fmla="*/ 468923 h 2410265"/>
              <a:gd name="connsiteX140" fmla="*/ 2117187 w 8271802"/>
              <a:gd name="connsiteY140" fmla="*/ 511126 h 2410265"/>
              <a:gd name="connsiteX141" fmla="*/ 3439550 w 8271802"/>
              <a:gd name="connsiteY141" fmla="*/ 468923 h 2410265"/>
              <a:gd name="connsiteX142" fmla="*/ 3538024 w 8271802"/>
              <a:gd name="connsiteY142" fmla="*/ 440788 h 2410265"/>
              <a:gd name="connsiteX143" fmla="*/ 3495821 w 8271802"/>
              <a:gd name="connsiteY143" fmla="*/ 468923 h 2410265"/>
              <a:gd name="connsiteX144" fmla="*/ 4114800 w 8271802"/>
              <a:gd name="connsiteY144" fmla="*/ 370449 h 2410265"/>
              <a:gd name="connsiteX145" fmla="*/ 4241409 w 8271802"/>
              <a:gd name="connsiteY145" fmla="*/ 328246 h 2410265"/>
              <a:gd name="connsiteX146" fmla="*/ 4072597 w 8271802"/>
              <a:gd name="connsiteY146" fmla="*/ 187569 h 2410265"/>
              <a:gd name="connsiteX147" fmla="*/ 4325815 w 8271802"/>
              <a:gd name="connsiteY147" fmla="*/ 286043 h 2410265"/>
              <a:gd name="connsiteX148" fmla="*/ 4438357 w 8271802"/>
              <a:gd name="connsiteY148" fmla="*/ 173502 h 2410265"/>
              <a:gd name="connsiteX149" fmla="*/ 4382086 w 8271802"/>
              <a:gd name="connsiteY149" fmla="*/ 342314 h 2410265"/>
              <a:gd name="connsiteX150" fmla="*/ 4227341 w 8271802"/>
              <a:gd name="connsiteY150" fmla="*/ 426720 h 2410265"/>
              <a:gd name="connsiteX151" fmla="*/ 3622430 w 8271802"/>
              <a:gd name="connsiteY151" fmla="*/ 553329 h 2410265"/>
              <a:gd name="connsiteX152" fmla="*/ 5212080 w 8271802"/>
              <a:gd name="connsiteY152" fmla="*/ 553329 h 2410265"/>
              <a:gd name="connsiteX153" fmla="*/ 6309360 w 8271802"/>
              <a:gd name="connsiteY153" fmla="*/ 651803 h 2410265"/>
              <a:gd name="connsiteX154" fmla="*/ 6281224 w 8271802"/>
              <a:gd name="connsiteY154" fmla="*/ 609600 h 2410265"/>
              <a:gd name="connsiteX155" fmla="*/ 6126480 w 8271802"/>
              <a:gd name="connsiteY155" fmla="*/ 511126 h 2410265"/>
              <a:gd name="connsiteX156" fmla="*/ 5577840 w 8271802"/>
              <a:gd name="connsiteY156" fmla="*/ 300111 h 2410265"/>
              <a:gd name="connsiteX157" fmla="*/ 5535637 w 8271802"/>
              <a:gd name="connsiteY157" fmla="*/ 229772 h 2410265"/>
              <a:gd name="connsiteX158" fmla="*/ 6098344 w 8271802"/>
              <a:gd name="connsiteY158" fmla="*/ 398585 h 2410265"/>
              <a:gd name="connsiteX159" fmla="*/ 5943600 w 8271802"/>
              <a:gd name="connsiteY159" fmla="*/ 145366 h 2410265"/>
              <a:gd name="connsiteX160" fmla="*/ 6309360 w 8271802"/>
              <a:gd name="connsiteY160" fmla="*/ 468923 h 2410265"/>
              <a:gd name="connsiteX161" fmla="*/ 6928338 w 8271802"/>
              <a:gd name="connsiteY161" fmla="*/ 708074 h 2410265"/>
              <a:gd name="connsiteX162" fmla="*/ 7125286 w 8271802"/>
              <a:gd name="connsiteY162" fmla="*/ 722142 h 2410265"/>
              <a:gd name="connsiteX163" fmla="*/ 6914270 w 8271802"/>
              <a:gd name="connsiteY163" fmla="*/ 497058 h 2410265"/>
              <a:gd name="connsiteX164" fmla="*/ 7181557 w 8271802"/>
              <a:gd name="connsiteY164" fmla="*/ 637735 h 2410265"/>
              <a:gd name="connsiteX165" fmla="*/ 7294098 w 8271802"/>
              <a:gd name="connsiteY165" fmla="*/ 609600 h 2410265"/>
              <a:gd name="connsiteX166" fmla="*/ 7462910 w 8271802"/>
              <a:gd name="connsiteY166" fmla="*/ 201637 h 2410265"/>
              <a:gd name="connsiteX167" fmla="*/ 7420707 w 8271802"/>
              <a:gd name="connsiteY167" fmla="*/ 581465 h 2410265"/>
              <a:gd name="connsiteX168" fmla="*/ 7392572 w 8271802"/>
              <a:gd name="connsiteY168" fmla="*/ 623668 h 2410265"/>
              <a:gd name="connsiteX169" fmla="*/ 7603587 w 8271802"/>
              <a:gd name="connsiteY169" fmla="*/ 468923 h 2410265"/>
              <a:gd name="connsiteX170" fmla="*/ 7519181 w 8271802"/>
              <a:gd name="connsiteY170" fmla="*/ 651803 h 2410265"/>
              <a:gd name="connsiteX171" fmla="*/ 7491046 w 8271802"/>
              <a:gd name="connsiteY171" fmla="*/ 764345 h 2410265"/>
              <a:gd name="connsiteX172" fmla="*/ 7631723 w 8271802"/>
              <a:gd name="connsiteY172" fmla="*/ 1031631 h 2410265"/>
              <a:gd name="connsiteX173" fmla="*/ 7575452 w 8271802"/>
              <a:gd name="connsiteY173" fmla="*/ 1017563 h 2410265"/>
              <a:gd name="connsiteX174" fmla="*/ 7420707 w 8271802"/>
              <a:gd name="connsiteY174" fmla="*/ 820615 h 2410265"/>
              <a:gd name="connsiteX175" fmla="*/ 7251895 w 8271802"/>
              <a:gd name="connsiteY175" fmla="*/ 876886 h 2410265"/>
              <a:gd name="connsiteX176" fmla="*/ 7097150 w 8271802"/>
              <a:gd name="connsiteY176" fmla="*/ 1017563 h 2410265"/>
              <a:gd name="connsiteX177" fmla="*/ 6801729 w 8271802"/>
              <a:gd name="connsiteY177" fmla="*/ 1130105 h 2410265"/>
              <a:gd name="connsiteX178" fmla="*/ 6013938 w 8271802"/>
              <a:gd name="connsiteY178" fmla="*/ 1130105 h 2410265"/>
              <a:gd name="connsiteX179" fmla="*/ 5704449 w 8271802"/>
              <a:gd name="connsiteY179" fmla="*/ 1130105 h 2410265"/>
              <a:gd name="connsiteX180" fmla="*/ 5648178 w 8271802"/>
              <a:gd name="connsiteY180" fmla="*/ 1172308 h 2410265"/>
              <a:gd name="connsiteX181" fmla="*/ 5676314 w 8271802"/>
              <a:gd name="connsiteY181" fmla="*/ 1312985 h 2410265"/>
              <a:gd name="connsiteX182" fmla="*/ 5760720 w 8271802"/>
              <a:gd name="connsiteY182" fmla="*/ 1580271 h 2410265"/>
              <a:gd name="connsiteX183" fmla="*/ 5845126 w 8271802"/>
              <a:gd name="connsiteY183" fmla="*/ 1889760 h 2410265"/>
              <a:gd name="connsiteX184" fmla="*/ 5802923 w 8271802"/>
              <a:gd name="connsiteY184" fmla="*/ 1889760 h 2410265"/>
              <a:gd name="connsiteX185" fmla="*/ 5662246 w 8271802"/>
              <a:gd name="connsiteY185" fmla="*/ 1720948 h 2410265"/>
              <a:gd name="connsiteX186" fmla="*/ 5310554 w 8271802"/>
              <a:gd name="connsiteY186" fmla="*/ 1791286 h 2410265"/>
              <a:gd name="connsiteX187" fmla="*/ 5563772 w 8271802"/>
              <a:gd name="connsiteY187" fmla="*/ 1664677 h 2410265"/>
              <a:gd name="connsiteX188" fmla="*/ 5605975 w 8271802"/>
              <a:gd name="connsiteY188" fmla="*/ 1538068 h 2410265"/>
              <a:gd name="connsiteX189" fmla="*/ 5591907 w 8271802"/>
              <a:gd name="connsiteY189" fmla="*/ 1341120 h 2410265"/>
              <a:gd name="connsiteX190" fmla="*/ 5423095 w 8271802"/>
              <a:gd name="connsiteY190" fmla="*/ 1186375 h 2410265"/>
              <a:gd name="connsiteX191" fmla="*/ 4607169 w 8271802"/>
              <a:gd name="connsiteY191" fmla="*/ 1144172 h 2410265"/>
              <a:gd name="connsiteX192" fmla="*/ 4086664 w 8271802"/>
              <a:gd name="connsiteY192" fmla="*/ 1228578 h 2410265"/>
              <a:gd name="connsiteX193" fmla="*/ 4072597 w 8271802"/>
              <a:gd name="connsiteY193" fmla="*/ 1298917 h 2410265"/>
              <a:gd name="connsiteX194" fmla="*/ 4649372 w 8271802"/>
              <a:gd name="connsiteY194" fmla="*/ 1664677 h 2410265"/>
              <a:gd name="connsiteX195" fmla="*/ 4269544 w 8271802"/>
              <a:gd name="connsiteY195" fmla="*/ 1509932 h 2410265"/>
              <a:gd name="connsiteX196" fmla="*/ 3819378 w 8271802"/>
              <a:gd name="connsiteY196" fmla="*/ 1341120 h 2410265"/>
              <a:gd name="connsiteX197" fmla="*/ 3467686 w 8271802"/>
              <a:gd name="connsiteY197" fmla="*/ 1270782 h 2410265"/>
              <a:gd name="connsiteX198" fmla="*/ 3327009 w 8271802"/>
              <a:gd name="connsiteY198" fmla="*/ 1256714 h 2410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Lst>
            <a:rect l="l" t="t" r="r" b="b"/>
            <a:pathLst>
              <a:path w="8271802" h="2410265">
                <a:moveTo>
                  <a:pt x="3327009" y="1256714"/>
                </a:moveTo>
                <a:cubicBezTo>
                  <a:pt x="3227363" y="1278987"/>
                  <a:pt x="3127717" y="1301261"/>
                  <a:pt x="3087858" y="1369255"/>
                </a:cubicBezTo>
                <a:cubicBezTo>
                  <a:pt x="3048000" y="1437249"/>
                  <a:pt x="3059723" y="1591994"/>
                  <a:pt x="3087858" y="1664677"/>
                </a:cubicBezTo>
                <a:cubicBezTo>
                  <a:pt x="3115993" y="1737360"/>
                  <a:pt x="3172264" y="1779563"/>
                  <a:pt x="3256670" y="1805354"/>
                </a:cubicBezTo>
                <a:cubicBezTo>
                  <a:pt x="3341076" y="1831145"/>
                  <a:pt x="3519267" y="1842868"/>
                  <a:pt x="3594295" y="1819422"/>
                </a:cubicBezTo>
                <a:cubicBezTo>
                  <a:pt x="3669323" y="1795976"/>
                  <a:pt x="3688080" y="1709225"/>
                  <a:pt x="3706837" y="1664677"/>
                </a:cubicBezTo>
                <a:cubicBezTo>
                  <a:pt x="3725594" y="1620129"/>
                  <a:pt x="3716216" y="1545101"/>
                  <a:pt x="3706837" y="1552135"/>
                </a:cubicBezTo>
                <a:cubicBezTo>
                  <a:pt x="3697459" y="1559169"/>
                  <a:pt x="3657600" y="1662332"/>
                  <a:pt x="3650566" y="1706880"/>
                </a:cubicBezTo>
                <a:cubicBezTo>
                  <a:pt x="3643532" y="1751428"/>
                  <a:pt x="3629465" y="1777219"/>
                  <a:pt x="3664634" y="1819422"/>
                </a:cubicBezTo>
                <a:cubicBezTo>
                  <a:pt x="3699803" y="1861625"/>
                  <a:pt x="3786553" y="1936652"/>
                  <a:pt x="3861581" y="1960098"/>
                </a:cubicBezTo>
                <a:cubicBezTo>
                  <a:pt x="3936609" y="1983544"/>
                  <a:pt x="4044462" y="1969476"/>
                  <a:pt x="4114800" y="1960098"/>
                </a:cubicBezTo>
                <a:cubicBezTo>
                  <a:pt x="4185138" y="1950720"/>
                  <a:pt x="4246098" y="1934308"/>
                  <a:pt x="4283612" y="1903828"/>
                </a:cubicBezTo>
                <a:cubicBezTo>
                  <a:pt x="4321126" y="1873348"/>
                  <a:pt x="4339883" y="1784252"/>
                  <a:pt x="4339883" y="1777218"/>
                </a:cubicBezTo>
                <a:cubicBezTo>
                  <a:pt x="4339883" y="1770184"/>
                  <a:pt x="4276578" y="1831145"/>
                  <a:pt x="4283612" y="1861625"/>
                </a:cubicBezTo>
                <a:cubicBezTo>
                  <a:pt x="4290646" y="1892105"/>
                  <a:pt x="4295335" y="1934307"/>
                  <a:pt x="4382086" y="1960098"/>
                </a:cubicBezTo>
                <a:cubicBezTo>
                  <a:pt x="4468837" y="1985889"/>
                  <a:pt x="4715022" y="2060917"/>
                  <a:pt x="4804117" y="2016369"/>
                </a:cubicBezTo>
                <a:cubicBezTo>
                  <a:pt x="4893212" y="1971821"/>
                  <a:pt x="4914314" y="1777218"/>
                  <a:pt x="4916658" y="1692812"/>
                </a:cubicBezTo>
                <a:cubicBezTo>
                  <a:pt x="4919002" y="1608406"/>
                  <a:pt x="4872110" y="1552135"/>
                  <a:pt x="4818184" y="1509932"/>
                </a:cubicBezTo>
                <a:cubicBezTo>
                  <a:pt x="4764258" y="1467729"/>
                  <a:pt x="4609513" y="1441939"/>
                  <a:pt x="4593101" y="1439594"/>
                </a:cubicBezTo>
                <a:cubicBezTo>
                  <a:pt x="4576689" y="1437250"/>
                  <a:pt x="4698609" y="1502899"/>
                  <a:pt x="4719710" y="1495865"/>
                </a:cubicBezTo>
                <a:cubicBezTo>
                  <a:pt x="4740812" y="1488831"/>
                  <a:pt x="4740811" y="1439594"/>
                  <a:pt x="4719710" y="1397391"/>
                </a:cubicBezTo>
                <a:cubicBezTo>
                  <a:pt x="4698609" y="1355188"/>
                  <a:pt x="4614202" y="1261403"/>
                  <a:pt x="4593101" y="1242646"/>
                </a:cubicBezTo>
                <a:cubicBezTo>
                  <a:pt x="4572000" y="1223889"/>
                  <a:pt x="4574344" y="1268437"/>
                  <a:pt x="4593101" y="1284849"/>
                </a:cubicBezTo>
                <a:cubicBezTo>
                  <a:pt x="4611858" y="1301261"/>
                  <a:pt x="4635304" y="1312984"/>
                  <a:pt x="4705643" y="1341120"/>
                </a:cubicBezTo>
                <a:cubicBezTo>
                  <a:pt x="4775982" y="1369256"/>
                  <a:pt x="4937760" y="1448973"/>
                  <a:pt x="5015132" y="1453662"/>
                </a:cubicBezTo>
                <a:cubicBezTo>
                  <a:pt x="5092504" y="1458351"/>
                  <a:pt x="5141742" y="1392701"/>
                  <a:pt x="5169877" y="1369255"/>
                </a:cubicBezTo>
                <a:cubicBezTo>
                  <a:pt x="5198012" y="1345809"/>
                  <a:pt x="5181600" y="1303607"/>
                  <a:pt x="5183944" y="1312985"/>
                </a:cubicBezTo>
                <a:cubicBezTo>
                  <a:pt x="5186288" y="1322363"/>
                  <a:pt x="5165187" y="1392702"/>
                  <a:pt x="5183944" y="1425526"/>
                </a:cubicBezTo>
                <a:cubicBezTo>
                  <a:pt x="5202701" y="1458350"/>
                  <a:pt x="5251938" y="1488831"/>
                  <a:pt x="5296486" y="1509932"/>
                </a:cubicBezTo>
                <a:cubicBezTo>
                  <a:pt x="5341034" y="1531033"/>
                  <a:pt x="5413716" y="1561513"/>
                  <a:pt x="5451230" y="1552135"/>
                </a:cubicBezTo>
                <a:cubicBezTo>
                  <a:pt x="5488744" y="1542757"/>
                  <a:pt x="5533292" y="1446628"/>
                  <a:pt x="5521569" y="1453662"/>
                </a:cubicBezTo>
                <a:cubicBezTo>
                  <a:pt x="5509846" y="1460696"/>
                  <a:pt x="5441852" y="1552135"/>
                  <a:pt x="5380892" y="1594338"/>
                </a:cubicBezTo>
                <a:cubicBezTo>
                  <a:pt x="5319932" y="1636541"/>
                  <a:pt x="5162843" y="1617785"/>
                  <a:pt x="5155809" y="1706880"/>
                </a:cubicBezTo>
                <a:cubicBezTo>
                  <a:pt x="5148775" y="1795975"/>
                  <a:pt x="5266006" y="2077330"/>
                  <a:pt x="5338689" y="2128911"/>
                </a:cubicBezTo>
                <a:cubicBezTo>
                  <a:pt x="5411372" y="2180492"/>
                  <a:pt x="5533292" y="2053883"/>
                  <a:pt x="5591907" y="2016369"/>
                </a:cubicBezTo>
                <a:cubicBezTo>
                  <a:pt x="5650522" y="1978855"/>
                  <a:pt x="5678658" y="1920240"/>
                  <a:pt x="5690381" y="1903828"/>
                </a:cubicBezTo>
                <a:cubicBezTo>
                  <a:pt x="5702104" y="1887416"/>
                  <a:pt x="5681003" y="1896793"/>
                  <a:pt x="5662246" y="1917895"/>
                </a:cubicBezTo>
                <a:cubicBezTo>
                  <a:pt x="5643489" y="1938997"/>
                  <a:pt x="5591908" y="1962443"/>
                  <a:pt x="5577840" y="2030437"/>
                </a:cubicBezTo>
                <a:cubicBezTo>
                  <a:pt x="5563772" y="2098431"/>
                  <a:pt x="5526259" y="2262553"/>
                  <a:pt x="5577840" y="2325858"/>
                </a:cubicBezTo>
                <a:cubicBezTo>
                  <a:pt x="5629421" y="2389163"/>
                  <a:pt x="5774788" y="2410265"/>
                  <a:pt x="5887329" y="2410265"/>
                </a:cubicBezTo>
                <a:cubicBezTo>
                  <a:pt x="5999870" y="2410265"/>
                  <a:pt x="6175717" y="2379784"/>
                  <a:pt x="6253089" y="2325858"/>
                </a:cubicBezTo>
                <a:cubicBezTo>
                  <a:pt x="6330461" y="2271932"/>
                  <a:pt x="6342185" y="2159391"/>
                  <a:pt x="6351563" y="2086708"/>
                </a:cubicBezTo>
                <a:cubicBezTo>
                  <a:pt x="6360942" y="2014025"/>
                  <a:pt x="6339840" y="1934308"/>
                  <a:pt x="6309360" y="1889760"/>
                </a:cubicBezTo>
                <a:cubicBezTo>
                  <a:pt x="6278880" y="1845212"/>
                  <a:pt x="6180406" y="1824111"/>
                  <a:pt x="6168683" y="1819422"/>
                </a:cubicBezTo>
                <a:cubicBezTo>
                  <a:pt x="6156960" y="1814733"/>
                  <a:pt x="6208541" y="1866314"/>
                  <a:pt x="6239021" y="1861625"/>
                </a:cubicBezTo>
                <a:cubicBezTo>
                  <a:pt x="6269501" y="1856936"/>
                  <a:pt x="6332806" y="1849901"/>
                  <a:pt x="6351563" y="1791286"/>
                </a:cubicBezTo>
                <a:cubicBezTo>
                  <a:pt x="6370320" y="1732671"/>
                  <a:pt x="6386732" y="1580270"/>
                  <a:pt x="6351563" y="1509932"/>
                </a:cubicBezTo>
                <a:cubicBezTo>
                  <a:pt x="6316394" y="1439594"/>
                  <a:pt x="6161649" y="1378633"/>
                  <a:pt x="6140547" y="1369255"/>
                </a:cubicBezTo>
                <a:cubicBezTo>
                  <a:pt x="6119446" y="1359877"/>
                  <a:pt x="6182751" y="1465385"/>
                  <a:pt x="6224954" y="1453662"/>
                </a:cubicBezTo>
                <a:cubicBezTo>
                  <a:pt x="6267157" y="1441939"/>
                  <a:pt x="6370320" y="1308296"/>
                  <a:pt x="6393766" y="1298917"/>
                </a:cubicBezTo>
                <a:cubicBezTo>
                  <a:pt x="6417212" y="1289539"/>
                  <a:pt x="6356252" y="1362222"/>
                  <a:pt x="6365630" y="1397391"/>
                </a:cubicBezTo>
                <a:cubicBezTo>
                  <a:pt x="6375008" y="1432560"/>
                  <a:pt x="6405489" y="1458350"/>
                  <a:pt x="6450037" y="1509932"/>
                </a:cubicBezTo>
                <a:cubicBezTo>
                  <a:pt x="6494585" y="1561514"/>
                  <a:pt x="6534443" y="1676400"/>
                  <a:pt x="6632917" y="1706880"/>
                </a:cubicBezTo>
                <a:cubicBezTo>
                  <a:pt x="6731391" y="1737360"/>
                  <a:pt x="6956474" y="1732671"/>
                  <a:pt x="7040880" y="1692812"/>
                </a:cubicBezTo>
                <a:cubicBezTo>
                  <a:pt x="7125286" y="1652954"/>
                  <a:pt x="7129976" y="1540412"/>
                  <a:pt x="7139354" y="1467729"/>
                </a:cubicBezTo>
                <a:cubicBezTo>
                  <a:pt x="7148732" y="1395046"/>
                  <a:pt x="7108873" y="1280160"/>
                  <a:pt x="7097150" y="1256714"/>
                </a:cubicBezTo>
                <a:cubicBezTo>
                  <a:pt x="7085427" y="1233268"/>
                  <a:pt x="7036190" y="1294227"/>
                  <a:pt x="7069015" y="1327052"/>
                </a:cubicBezTo>
                <a:cubicBezTo>
                  <a:pt x="7101840" y="1359877"/>
                  <a:pt x="7216726" y="1427871"/>
                  <a:pt x="7294098" y="1453662"/>
                </a:cubicBezTo>
                <a:cubicBezTo>
                  <a:pt x="7371470" y="1479453"/>
                  <a:pt x="7462911" y="1500554"/>
                  <a:pt x="7533249" y="1481797"/>
                </a:cubicBezTo>
                <a:cubicBezTo>
                  <a:pt x="7603587" y="1463040"/>
                  <a:pt x="7683304" y="1395046"/>
                  <a:pt x="7716129" y="1341120"/>
                </a:cubicBezTo>
                <a:cubicBezTo>
                  <a:pt x="7748954" y="1287194"/>
                  <a:pt x="7737231" y="1193409"/>
                  <a:pt x="7730197" y="1158240"/>
                </a:cubicBezTo>
                <a:cubicBezTo>
                  <a:pt x="7723163" y="1123071"/>
                  <a:pt x="7678615" y="1123071"/>
                  <a:pt x="7673926" y="1130105"/>
                </a:cubicBezTo>
                <a:cubicBezTo>
                  <a:pt x="7669237" y="1137139"/>
                  <a:pt x="7669236" y="1186375"/>
                  <a:pt x="7702061" y="1200443"/>
                </a:cubicBezTo>
                <a:cubicBezTo>
                  <a:pt x="7734886" y="1214511"/>
                  <a:pt x="7807569" y="1247336"/>
                  <a:pt x="7870874" y="1214511"/>
                </a:cubicBezTo>
                <a:cubicBezTo>
                  <a:pt x="7934179" y="1181686"/>
                  <a:pt x="8067821" y="1083212"/>
                  <a:pt x="8081889" y="1003495"/>
                </a:cubicBezTo>
                <a:cubicBezTo>
                  <a:pt x="8095957" y="923778"/>
                  <a:pt x="7988105" y="780757"/>
                  <a:pt x="7955280" y="736209"/>
                </a:cubicBezTo>
                <a:cubicBezTo>
                  <a:pt x="7922455" y="691661"/>
                  <a:pt x="7861495" y="729175"/>
                  <a:pt x="7884941" y="736209"/>
                </a:cubicBezTo>
                <a:cubicBezTo>
                  <a:pt x="7908387" y="743243"/>
                  <a:pt x="8039686" y="787790"/>
                  <a:pt x="8095957" y="778412"/>
                </a:cubicBezTo>
                <a:cubicBezTo>
                  <a:pt x="8152228" y="769034"/>
                  <a:pt x="8196775" y="731519"/>
                  <a:pt x="8222566" y="679938"/>
                </a:cubicBezTo>
                <a:cubicBezTo>
                  <a:pt x="8248357" y="628357"/>
                  <a:pt x="8271802" y="532227"/>
                  <a:pt x="8250701" y="468923"/>
                </a:cubicBezTo>
                <a:cubicBezTo>
                  <a:pt x="8229600" y="405619"/>
                  <a:pt x="8154572" y="335280"/>
                  <a:pt x="8095957" y="300111"/>
                </a:cubicBezTo>
                <a:cubicBezTo>
                  <a:pt x="8037342" y="264942"/>
                  <a:pt x="7955280" y="246185"/>
                  <a:pt x="7899009" y="257908"/>
                </a:cubicBezTo>
                <a:cubicBezTo>
                  <a:pt x="7842738" y="269631"/>
                  <a:pt x="7770055" y="347003"/>
                  <a:pt x="7758332" y="370449"/>
                </a:cubicBezTo>
                <a:cubicBezTo>
                  <a:pt x="7746609" y="393895"/>
                  <a:pt x="7819292" y="424375"/>
                  <a:pt x="7828670" y="398585"/>
                </a:cubicBezTo>
                <a:cubicBezTo>
                  <a:pt x="7838048" y="372795"/>
                  <a:pt x="7838049" y="267287"/>
                  <a:pt x="7814603" y="215705"/>
                </a:cubicBezTo>
                <a:cubicBezTo>
                  <a:pt x="7791157" y="164123"/>
                  <a:pt x="7737231" y="114886"/>
                  <a:pt x="7687994" y="89095"/>
                </a:cubicBezTo>
                <a:cubicBezTo>
                  <a:pt x="7638757" y="63304"/>
                  <a:pt x="7901353" y="65649"/>
                  <a:pt x="7519181" y="60960"/>
                </a:cubicBezTo>
                <a:cubicBezTo>
                  <a:pt x="7137009" y="56271"/>
                  <a:pt x="5781821" y="0"/>
                  <a:pt x="5394960" y="60960"/>
                </a:cubicBezTo>
                <a:cubicBezTo>
                  <a:pt x="5008099" y="121920"/>
                  <a:pt x="5148775" y="349348"/>
                  <a:pt x="5198012" y="426720"/>
                </a:cubicBezTo>
                <a:cubicBezTo>
                  <a:pt x="5247249" y="504092"/>
                  <a:pt x="5605975" y="515816"/>
                  <a:pt x="5690381" y="525194"/>
                </a:cubicBezTo>
                <a:cubicBezTo>
                  <a:pt x="5774787" y="534572"/>
                  <a:pt x="5819335" y="480646"/>
                  <a:pt x="5704449" y="482991"/>
                </a:cubicBezTo>
                <a:cubicBezTo>
                  <a:pt x="5589563" y="485336"/>
                  <a:pt x="5165187" y="550985"/>
                  <a:pt x="5001064" y="539262"/>
                </a:cubicBezTo>
                <a:cubicBezTo>
                  <a:pt x="4836941" y="527539"/>
                  <a:pt x="4724399" y="445477"/>
                  <a:pt x="4719710" y="412652"/>
                </a:cubicBezTo>
                <a:cubicBezTo>
                  <a:pt x="4715021" y="379827"/>
                  <a:pt x="4930726" y="379828"/>
                  <a:pt x="4972929" y="342314"/>
                </a:cubicBezTo>
                <a:cubicBezTo>
                  <a:pt x="5015132" y="304800"/>
                  <a:pt x="5005754" y="222738"/>
                  <a:pt x="4972929" y="187569"/>
                </a:cubicBezTo>
                <a:cubicBezTo>
                  <a:pt x="4940104" y="152400"/>
                  <a:pt x="4883833" y="145366"/>
                  <a:pt x="4775981" y="131298"/>
                </a:cubicBezTo>
                <a:cubicBezTo>
                  <a:pt x="4668129" y="117230"/>
                  <a:pt x="4325815" y="103163"/>
                  <a:pt x="4325815" y="103163"/>
                </a:cubicBezTo>
                <a:cubicBezTo>
                  <a:pt x="4173415" y="93785"/>
                  <a:pt x="3943643" y="51582"/>
                  <a:pt x="3861581" y="75028"/>
                </a:cubicBezTo>
                <a:cubicBezTo>
                  <a:pt x="3779520" y="98474"/>
                  <a:pt x="3824068" y="211016"/>
                  <a:pt x="3833446" y="243840"/>
                </a:cubicBezTo>
                <a:cubicBezTo>
                  <a:pt x="3842824" y="276664"/>
                  <a:pt x="3901440" y="269630"/>
                  <a:pt x="3917852" y="271975"/>
                </a:cubicBezTo>
                <a:cubicBezTo>
                  <a:pt x="3934264" y="274320"/>
                  <a:pt x="3931920" y="262597"/>
                  <a:pt x="3931920" y="257908"/>
                </a:cubicBezTo>
                <a:lnTo>
                  <a:pt x="3917852" y="243840"/>
                </a:lnTo>
                <a:cubicBezTo>
                  <a:pt x="3903784" y="241495"/>
                  <a:pt x="3847514" y="243840"/>
                  <a:pt x="3847514" y="243840"/>
                </a:cubicBezTo>
                <a:cubicBezTo>
                  <a:pt x="3765453" y="241495"/>
                  <a:pt x="3549748" y="208671"/>
                  <a:pt x="3425483" y="229772"/>
                </a:cubicBezTo>
                <a:cubicBezTo>
                  <a:pt x="3301218" y="250874"/>
                  <a:pt x="3162886" y="337624"/>
                  <a:pt x="3101926" y="370449"/>
                </a:cubicBezTo>
                <a:cubicBezTo>
                  <a:pt x="3040966" y="403274"/>
                  <a:pt x="3055034" y="417342"/>
                  <a:pt x="3059723" y="426720"/>
                </a:cubicBezTo>
                <a:cubicBezTo>
                  <a:pt x="3064412" y="436098"/>
                  <a:pt x="3123027" y="443132"/>
                  <a:pt x="3130061" y="426720"/>
                </a:cubicBezTo>
                <a:cubicBezTo>
                  <a:pt x="3137095" y="410308"/>
                  <a:pt x="3101926" y="328246"/>
                  <a:pt x="3101926" y="328246"/>
                </a:cubicBezTo>
                <a:cubicBezTo>
                  <a:pt x="3092548" y="295421"/>
                  <a:pt x="3106615" y="260252"/>
                  <a:pt x="3073790" y="229772"/>
                </a:cubicBezTo>
                <a:cubicBezTo>
                  <a:pt x="3040965" y="199292"/>
                  <a:pt x="3003452" y="171157"/>
                  <a:pt x="2904978" y="145366"/>
                </a:cubicBezTo>
                <a:cubicBezTo>
                  <a:pt x="2806504" y="119575"/>
                  <a:pt x="2839328" y="91440"/>
                  <a:pt x="2482947" y="75028"/>
                </a:cubicBezTo>
                <a:cubicBezTo>
                  <a:pt x="2126566" y="58616"/>
                  <a:pt x="1151206" y="0"/>
                  <a:pt x="766689" y="46892"/>
                </a:cubicBezTo>
                <a:cubicBezTo>
                  <a:pt x="382172" y="93784"/>
                  <a:pt x="290732" y="203982"/>
                  <a:pt x="175846" y="356382"/>
                </a:cubicBezTo>
                <a:cubicBezTo>
                  <a:pt x="60960" y="508782"/>
                  <a:pt x="0" y="820615"/>
                  <a:pt x="77372" y="961292"/>
                </a:cubicBezTo>
                <a:cubicBezTo>
                  <a:pt x="154744" y="1101969"/>
                  <a:pt x="490025" y="1235612"/>
                  <a:pt x="640080" y="1200443"/>
                </a:cubicBezTo>
                <a:cubicBezTo>
                  <a:pt x="790135" y="1165274"/>
                  <a:pt x="930812" y="867508"/>
                  <a:pt x="977704" y="750277"/>
                </a:cubicBezTo>
                <a:cubicBezTo>
                  <a:pt x="1024596" y="633046"/>
                  <a:pt x="947225" y="541606"/>
                  <a:pt x="921434" y="497058"/>
                </a:cubicBezTo>
                <a:cubicBezTo>
                  <a:pt x="895643" y="452510"/>
                  <a:pt x="818271" y="473613"/>
                  <a:pt x="822960" y="482991"/>
                </a:cubicBezTo>
                <a:cubicBezTo>
                  <a:pt x="827649" y="492369"/>
                  <a:pt x="841717" y="546295"/>
                  <a:pt x="949569" y="553329"/>
                </a:cubicBezTo>
                <a:cubicBezTo>
                  <a:pt x="1057421" y="560363"/>
                  <a:pt x="1343465" y="546296"/>
                  <a:pt x="1470074" y="525194"/>
                </a:cubicBezTo>
                <a:cubicBezTo>
                  <a:pt x="1596683" y="504093"/>
                  <a:pt x="1685778" y="438443"/>
                  <a:pt x="1709224" y="426720"/>
                </a:cubicBezTo>
                <a:cubicBezTo>
                  <a:pt x="1732670" y="414997"/>
                  <a:pt x="1638885" y="363415"/>
                  <a:pt x="1610750" y="454855"/>
                </a:cubicBezTo>
                <a:cubicBezTo>
                  <a:pt x="1582615" y="546295"/>
                  <a:pt x="1512277" y="869852"/>
                  <a:pt x="1540412" y="975360"/>
                </a:cubicBezTo>
                <a:cubicBezTo>
                  <a:pt x="1568547" y="1080868"/>
                  <a:pt x="1742049" y="1080868"/>
                  <a:pt x="1779563" y="1087902"/>
                </a:cubicBezTo>
                <a:cubicBezTo>
                  <a:pt x="1817077" y="1094936"/>
                  <a:pt x="1774873" y="1003496"/>
                  <a:pt x="1765495" y="1017563"/>
                </a:cubicBezTo>
                <a:cubicBezTo>
                  <a:pt x="1756117" y="1031630"/>
                  <a:pt x="1727981" y="1097280"/>
                  <a:pt x="1723292" y="1172308"/>
                </a:cubicBezTo>
                <a:cubicBezTo>
                  <a:pt x="1718603" y="1247336"/>
                  <a:pt x="1695157" y="1392701"/>
                  <a:pt x="1737360" y="1467729"/>
                </a:cubicBezTo>
                <a:cubicBezTo>
                  <a:pt x="1779563" y="1542757"/>
                  <a:pt x="1873347" y="1591994"/>
                  <a:pt x="1976510" y="1622474"/>
                </a:cubicBezTo>
                <a:cubicBezTo>
                  <a:pt x="2079673" y="1652954"/>
                  <a:pt x="2269587" y="1662332"/>
                  <a:pt x="2356338" y="1650609"/>
                </a:cubicBezTo>
                <a:cubicBezTo>
                  <a:pt x="2443089" y="1638886"/>
                  <a:pt x="2480603" y="1582615"/>
                  <a:pt x="2497015" y="1552135"/>
                </a:cubicBezTo>
                <a:cubicBezTo>
                  <a:pt x="2513427" y="1521655"/>
                  <a:pt x="2459501" y="1458351"/>
                  <a:pt x="2454812" y="1467729"/>
                </a:cubicBezTo>
                <a:cubicBezTo>
                  <a:pt x="2450123" y="1477107"/>
                  <a:pt x="2421988" y="1563858"/>
                  <a:pt x="2468880" y="1608406"/>
                </a:cubicBezTo>
                <a:cubicBezTo>
                  <a:pt x="2515772" y="1652954"/>
                  <a:pt x="2654105" y="1730326"/>
                  <a:pt x="2736166" y="1735015"/>
                </a:cubicBezTo>
                <a:cubicBezTo>
                  <a:pt x="2818227" y="1739704"/>
                  <a:pt x="2916701" y="1678745"/>
                  <a:pt x="2961249" y="1636542"/>
                </a:cubicBezTo>
                <a:cubicBezTo>
                  <a:pt x="3005797" y="1594339"/>
                  <a:pt x="3010486" y="1540413"/>
                  <a:pt x="3003452" y="1481797"/>
                </a:cubicBezTo>
                <a:cubicBezTo>
                  <a:pt x="2996418" y="1423182"/>
                  <a:pt x="2940147" y="1317674"/>
                  <a:pt x="2919046" y="1284849"/>
                </a:cubicBezTo>
                <a:cubicBezTo>
                  <a:pt x="2897945" y="1252024"/>
                  <a:pt x="2876843" y="1268437"/>
                  <a:pt x="2876843" y="1284849"/>
                </a:cubicBezTo>
                <a:cubicBezTo>
                  <a:pt x="2876843" y="1301261"/>
                  <a:pt x="2890911" y="1390357"/>
                  <a:pt x="2919046" y="1383323"/>
                </a:cubicBezTo>
                <a:cubicBezTo>
                  <a:pt x="2947181" y="1376289"/>
                  <a:pt x="3064412" y="1275471"/>
                  <a:pt x="3045655" y="1242646"/>
                </a:cubicBezTo>
                <a:cubicBezTo>
                  <a:pt x="3026898" y="1209821"/>
                  <a:pt x="2982350" y="1184030"/>
                  <a:pt x="2806504" y="1186375"/>
                </a:cubicBezTo>
                <a:cubicBezTo>
                  <a:pt x="2630658" y="1188720"/>
                  <a:pt x="2112498" y="1237957"/>
                  <a:pt x="1990578" y="1256714"/>
                </a:cubicBezTo>
                <a:cubicBezTo>
                  <a:pt x="1868658" y="1275471"/>
                  <a:pt x="2046849" y="1303606"/>
                  <a:pt x="2074984" y="1298917"/>
                </a:cubicBezTo>
                <a:cubicBezTo>
                  <a:pt x="2103119" y="1294228"/>
                  <a:pt x="2133599" y="1268437"/>
                  <a:pt x="2159390" y="1228578"/>
                </a:cubicBezTo>
                <a:cubicBezTo>
                  <a:pt x="2185181" y="1188720"/>
                  <a:pt x="2218006" y="1120726"/>
                  <a:pt x="2229729" y="1059766"/>
                </a:cubicBezTo>
                <a:cubicBezTo>
                  <a:pt x="2241452" y="998806"/>
                  <a:pt x="2248486" y="926123"/>
                  <a:pt x="2229729" y="862818"/>
                </a:cubicBezTo>
                <a:cubicBezTo>
                  <a:pt x="2210972" y="799513"/>
                  <a:pt x="2161735" y="719796"/>
                  <a:pt x="2117187" y="679938"/>
                </a:cubicBezTo>
                <a:cubicBezTo>
                  <a:pt x="2072639" y="640080"/>
                  <a:pt x="1978855" y="628357"/>
                  <a:pt x="1962443" y="623668"/>
                </a:cubicBezTo>
                <a:cubicBezTo>
                  <a:pt x="1946031" y="618979"/>
                  <a:pt x="1995268" y="668215"/>
                  <a:pt x="2018714" y="651803"/>
                </a:cubicBezTo>
                <a:cubicBezTo>
                  <a:pt x="2042160" y="635391"/>
                  <a:pt x="2086708" y="555674"/>
                  <a:pt x="2103120" y="525194"/>
                </a:cubicBezTo>
                <a:cubicBezTo>
                  <a:pt x="2119532" y="494714"/>
                  <a:pt x="2114843" y="471268"/>
                  <a:pt x="2117187" y="468923"/>
                </a:cubicBezTo>
                <a:cubicBezTo>
                  <a:pt x="2119531" y="466578"/>
                  <a:pt x="1896793" y="511126"/>
                  <a:pt x="2117187" y="511126"/>
                </a:cubicBezTo>
                <a:cubicBezTo>
                  <a:pt x="2337581" y="511126"/>
                  <a:pt x="3202744" y="480646"/>
                  <a:pt x="3439550" y="468923"/>
                </a:cubicBezTo>
                <a:cubicBezTo>
                  <a:pt x="3676356" y="457200"/>
                  <a:pt x="3528646" y="440788"/>
                  <a:pt x="3538024" y="440788"/>
                </a:cubicBezTo>
                <a:cubicBezTo>
                  <a:pt x="3547402" y="440788"/>
                  <a:pt x="3399692" y="480646"/>
                  <a:pt x="3495821" y="468923"/>
                </a:cubicBezTo>
                <a:cubicBezTo>
                  <a:pt x="3591950" y="457200"/>
                  <a:pt x="3990535" y="393895"/>
                  <a:pt x="4114800" y="370449"/>
                </a:cubicBezTo>
                <a:cubicBezTo>
                  <a:pt x="4239065" y="347003"/>
                  <a:pt x="4248443" y="358726"/>
                  <a:pt x="4241409" y="328246"/>
                </a:cubicBezTo>
                <a:cubicBezTo>
                  <a:pt x="4234375" y="297766"/>
                  <a:pt x="4058530" y="194603"/>
                  <a:pt x="4072597" y="187569"/>
                </a:cubicBezTo>
                <a:cubicBezTo>
                  <a:pt x="4086664" y="180535"/>
                  <a:pt x="4264855" y="288388"/>
                  <a:pt x="4325815" y="286043"/>
                </a:cubicBezTo>
                <a:cubicBezTo>
                  <a:pt x="4386775" y="283698"/>
                  <a:pt x="4428979" y="164124"/>
                  <a:pt x="4438357" y="173502"/>
                </a:cubicBezTo>
                <a:cubicBezTo>
                  <a:pt x="4447735" y="182880"/>
                  <a:pt x="4417255" y="300111"/>
                  <a:pt x="4382086" y="342314"/>
                </a:cubicBezTo>
                <a:cubicBezTo>
                  <a:pt x="4346917" y="384517"/>
                  <a:pt x="4353950" y="391551"/>
                  <a:pt x="4227341" y="426720"/>
                </a:cubicBezTo>
                <a:cubicBezTo>
                  <a:pt x="4100732" y="461889"/>
                  <a:pt x="3458307" y="532228"/>
                  <a:pt x="3622430" y="553329"/>
                </a:cubicBezTo>
                <a:cubicBezTo>
                  <a:pt x="3786553" y="574430"/>
                  <a:pt x="4764258" y="536917"/>
                  <a:pt x="5212080" y="553329"/>
                </a:cubicBezTo>
                <a:cubicBezTo>
                  <a:pt x="5659902" y="569741"/>
                  <a:pt x="6131169" y="642425"/>
                  <a:pt x="6309360" y="651803"/>
                </a:cubicBezTo>
                <a:cubicBezTo>
                  <a:pt x="6487551" y="661182"/>
                  <a:pt x="6311704" y="633046"/>
                  <a:pt x="6281224" y="609600"/>
                </a:cubicBezTo>
                <a:cubicBezTo>
                  <a:pt x="6250744" y="586154"/>
                  <a:pt x="6243711" y="562707"/>
                  <a:pt x="6126480" y="511126"/>
                </a:cubicBezTo>
                <a:cubicBezTo>
                  <a:pt x="6009249" y="459545"/>
                  <a:pt x="5676314" y="347003"/>
                  <a:pt x="5577840" y="300111"/>
                </a:cubicBezTo>
                <a:cubicBezTo>
                  <a:pt x="5479366" y="253219"/>
                  <a:pt x="5448886" y="213360"/>
                  <a:pt x="5535637" y="229772"/>
                </a:cubicBezTo>
                <a:cubicBezTo>
                  <a:pt x="5622388" y="246184"/>
                  <a:pt x="6030350" y="412653"/>
                  <a:pt x="6098344" y="398585"/>
                </a:cubicBezTo>
                <a:cubicBezTo>
                  <a:pt x="6166338" y="384517"/>
                  <a:pt x="5908431" y="133643"/>
                  <a:pt x="5943600" y="145366"/>
                </a:cubicBezTo>
                <a:cubicBezTo>
                  <a:pt x="5978769" y="157089"/>
                  <a:pt x="6145237" y="375138"/>
                  <a:pt x="6309360" y="468923"/>
                </a:cubicBezTo>
                <a:cubicBezTo>
                  <a:pt x="6473483" y="562708"/>
                  <a:pt x="6792350" y="665871"/>
                  <a:pt x="6928338" y="708074"/>
                </a:cubicBezTo>
                <a:cubicBezTo>
                  <a:pt x="7064326" y="750277"/>
                  <a:pt x="7127631" y="757311"/>
                  <a:pt x="7125286" y="722142"/>
                </a:cubicBezTo>
                <a:cubicBezTo>
                  <a:pt x="7122941" y="686973"/>
                  <a:pt x="6904892" y="511126"/>
                  <a:pt x="6914270" y="497058"/>
                </a:cubicBezTo>
                <a:cubicBezTo>
                  <a:pt x="6923648" y="482990"/>
                  <a:pt x="7118252" y="618978"/>
                  <a:pt x="7181557" y="637735"/>
                </a:cubicBezTo>
                <a:cubicBezTo>
                  <a:pt x="7244862" y="656492"/>
                  <a:pt x="7247206" y="682283"/>
                  <a:pt x="7294098" y="609600"/>
                </a:cubicBezTo>
                <a:cubicBezTo>
                  <a:pt x="7340990" y="536917"/>
                  <a:pt x="7441809" y="206326"/>
                  <a:pt x="7462910" y="201637"/>
                </a:cubicBezTo>
                <a:cubicBezTo>
                  <a:pt x="7484012" y="196948"/>
                  <a:pt x="7432430" y="511127"/>
                  <a:pt x="7420707" y="581465"/>
                </a:cubicBezTo>
                <a:cubicBezTo>
                  <a:pt x="7408984" y="651803"/>
                  <a:pt x="7362092" y="642425"/>
                  <a:pt x="7392572" y="623668"/>
                </a:cubicBezTo>
                <a:cubicBezTo>
                  <a:pt x="7423052" y="604911"/>
                  <a:pt x="7582486" y="464234"/>
                  <a:pt x="7603587" y="468923"/>
                </a:cubicBezTo>
                <a:cubicBezTo>
                  <a:pt x="7624689" y="473612"/>
                  <a:pt x="7537938" y="602566"/>
                  <a:pt x="7519181" y="651803"/>
                </a:cubicBezTo>
                <a:cubicBezTo>
                  <a:pt x="7500424" y="701040"/>
                  <a:pt x="7472289" y="701040"/>
                  <a:pt x="7491046" y="764345"/>
                </a:cubicBezTo>
                <a:cubicBezTo>
                  <a:pt x="7509803" y="827650"/>
                  <a:pt x="7617655" y="989428"/>
                  <a:pt x="7631723" y="1031631"/>
                </a:cubicBezTo>
                <a:cubicBezTo>
                  <a:pt x="7645791" y="1073834"/>
                  <a:pt x="7610621" y="1052732"/>
                  <a:pt x="7575452" y="1017563"/>
                </a:cubicBezTo>
                <a:cubicBezTo>
                  <a:pt x="7540283" y="982394"/>
                  <a:pt x="7474633" y="844061"/>
                  <a:pt x="7420707" y="820615"/>
                </a:cubicBezTo>
                <a:cubicBezTo>
                  <a:pt x="7366781" y="797169"/>
                  <a:pt x="7305821" y="844061"/>
                  <a:pt x="7251895" y="876886"/>
                </a:cubicBezTo>
                <a:cubicBezTo>
                  <a:pt x="7197969" y="909711"/>
                  <a:pt x="7172178" y="975360"/>
                  <a:pt x="7097150" y="1017563"/>
                </a:cubicBezTo>
                <a:cubicBezTo>
                  <a:pt x="7022122" y="1059766"/>
                  <a:pt x="6982264" y="1111348"/>
                  <a:pt x="6801729" y="1130105"/>
                </a:cubicBezTo>
                <a:cubicBezTo>
                  <a:pt x="6621194" y="1148862"/>
                  <a:pt x="6013938" y="1130105"/>
                  <a:pt x="6013938" y="1130105"/>
                </a:cubicBezTo>
                <a:cubicBezTo>
                  <a:pt x="5831058" y="1130105"/>
                  <a:pt x="5765409" y="1123071"/>
                  <a:pt x="5704449" y="1130105"/>
                </a:cubicBezTo>
                <a:cubicBezTo>
                  <a:pt x="5643489" y="1137139"/>
                  <a:pt x="5652867" y="1141828"/>
                  <a:pt x="5648178" y="1172308"/>
                </a:cubicBezTo>
                <a:cubicBezTo>
                  <a:pt x="5643489" y="1202788"/>
                  <a:pt x="5657557" y="1244991"/>
                  <a:pt x="5676314" y="1312985"/>
                </a:cubicBezTo>
                <a:cubicBezTo>
                  <a:pt x="5695071" y="1380979"/>
                  <a:pt x="5732585" y="1484142"/>
                  <a:pt x="5760720" y="1580271"/>
                </a:cubicBezTo>
                <a:cubicBezTo>
                  <a:pt x="5788855" y="1676400"/>
                  <a:pt x="5838092" y="1838179"/>
                  <a:pt x="5845126" y="1889760"/>
                </a:cubicBezTo>
                <a:cubicBezTo>
                  <a:pt x="5852160" y="1941341"/>
                  <a:pt x="5833403" y="1917895"/>
                  <a:pt x="5802923" y="1889760"/>
                </a:cubicBezTo>
                <a:cubicBezTo>
                  <a:pt x="5772443" y="1861625"/>
                  <a:pt x="5744308" y="1737360"/>
                  <a:pt x="5662246" y="1720948"/>
                </a:cubicBezTo>
                <a:cubicBezTo>
                  <a:pt x="5580185" y="1704536"/>
                  <a:pt x="5326966" y="1800664"/>
                  <a:pt x="5310554" y="1791286"/>
                </a:cubicBezTo>
                <a:cubicBezTo>
                  <a:pt x="5294142" y="1781908"/>
                  <a:pt x="5514535" y="1706880"/>
                  <a:pt x="5563772" y="1664677"/>
                </a:cubicBezTo>
                <a:cubicBezTo>
                  <a:pt x="5613009" y="1622474"/>
                  <a:pt x="5601286" y="1591994"/>
                  <a:pt x="5605975" y="1538068"/>
                </a:cubicBezTo>
                <a:cubicBezTo>
                  <a:pt x="5610664" y="1484142"/>
                  <a:pt x="5622387" y="1399736"/>
                  <a:pt x="5591907" y="1341120"/>
                </a:cubicBezTo>
                <a:cubicBezTo>
                  <a:pt x="5561427" y="1282504"/>
                  <a:pt x="5587218" y="1219200"/>
                  <a:pt x="5423095" y="1186375"/>
                </a:cubicBezTo>
                <a:cubicBezTo>
                  <a:pt x="5258972" y="1153550"/>
                  <a:pt x="4829907" y="1137138"/>
                  <a:pt x="4607169" y="1144172"/>
                </a:cubicBezTo>
                <a:cubicBezTo>
                  <a:pt x="4384431" y="1151206"/>
                  <a:pt x="4175759" y="1202787"/>
                  <a:pt x="4086664" y="1228578"/>
                </a:cubicBezTo>
                <a:cubicBezTo>
                  <a:pt x="3997569" y="1254369"/>
                  <a:pt x="3978812" y="1226234"/>
                  <a:pt x="4072597" y="1298917"/>
                </a:cubicBezTo>
                <a:cubicBezTo>
                  <a:pt x="4166382" y="1371600"/>
                  <a:pt x="4616548" y="1629508"/>
                  <a:pt x="4649372" y="1664677"/>
                </a:cubicBezTo>
                <a:cubicBezTo>
                  <a:pt x="4682196" y="1699846"/>
                  <a:pt x="4407876" y="1563858"/>
                  <a:pt x="4269544" y="1509932"/>
                </a:cubicBezTo>
                <a:cubicBezTo>
                  <a:pt x="4131212" y="1456006"/>
                  <a:pt x="3953021" y="1380978"/>
                  <a:pt x="3819378" y="1341120"/>
                </a:cubicBezTo>
                <a:cubicBezTo>
                  <a:pt x="3685735" y="1301262"/>
                  <a:pt x="3467686" y="1270782"/>
                  <a:pt x="3467686" y="1270782"/>
                </a:cubicBezTo>
                <a:lnTo>
                  <a:pt x="3327009" y="1256714"/>
                </a:lnTo>
                <a:close/>
              </a:path>
            </a:pathLst>
          </a:custGeom>
          <a:solidFill>
            <a:srgbClr val="037310"/>
          </a:solidFill>
          <a:ln>
            <a:solidFill>
              <a:srgbClr val="0634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253219" y="39859"/>
            <a:ext cx="1130106" cy="1366911"/>
          </a:xfrm>
          <a:custGeom>
            <a:avLst/>
            <a:gdLst>
              <a:gd name="connsiteX0" fmla="*/ 1012874 w 1130106"/>
              <a:gd name="connsiteY0" fmla="*/ 1015218 h 1366911"/>
              <a:gd name="connsiteX1" fmla="*/ 1069145 w 1130106"/>
              <a:gd name="connsiteY1" fmla="*/ 1240301 h 1366911"/>
              <a:gd name="connsiteX2" fmla="*/ 886265 w 1130106"/>
              <a:gd name="connsiteY2" fmla="*/ 1352843 h 1366911"/>
              <a:gd name="connsiteX3" fmla="*/ 436099 w 1130106"/>
              <a:gd name="connsiteY3" fmla="*/ 1324707 h 1366911"/>
              <a:gd name="connsiteX4" fmla="*/ 436099 w 1130106"/>
              <a:gd name="connsiteY4" fmla="*/ 1113692 h 1366911"/>
              <a:gd name="connsiteX5" fmla="*/ 464234 w 1130106"/>
              <a:gd name="connsiteY5" fmla="*/ 1184030 h 1366911"/>
              <a:gd name="connsiteX6" fmla="*/ 253219 w 1130106"/>
              <a:gd name="connsiteY6" fmla="*/ 1282504 h 1366911"/>
              <a:gd name="connsiteX7" fmla="*/ 70339 w 1130106"/>
              <a:gd name="connsiteY7" fmla="*/ 1141827 h 1366911"/>
              <a:gd name="connsiteX8" fmla="*/ 14068 w 1130106"/>
              <a:gd name="connsiteY8" fmla="*/ 621323 h 1366911"/>
              <a:gd name="connsiteX9" fmla="*/ 154745 w 1130106"/>
              <a:gd name="connsiteY9" fmla="*/ 213359 h 1366911"/>
              <a:gd name="connsiteX10" fmla="*/ 379828 w 1130106"/>
              <a:gd name="connsiteY10" fmla="*/ 58615 h 1366911"/>
              <a:gd name="connsiteX11" fmla="*/ 492370 w 1130106"/>
              <a:gd name="connsiteY11" fmla="*/ 171156 h 1366911"/>
              <a:gd name="connsiteX12" fmla="*/ 520505 w 1130106"/>
              <a:gd name="connsiteY12" fmla="*/ 44547 h 1366911"/>
              <a:gd name="connsiteX13" fmla="*/ 773724 w 1130106"/>
              <a:gd name="connsiteY13" fmla="*/ 16412 h 1366911"/>
              <a:gd name="connsiteX14" fmla="*/ 1012874 w 1130106"/>
              <a:gd name="connsiteY14" fmla="*/ 143021 h 1366911"/>
              <a:gd name="connsiteX15" fmla="*/ 1012874 w 1130106"/>
              <a:gd name="connsiteY15" fmla="*/ 424375 h 1366911"/>
              <a:gd name="connsiteX16" fmla="*/ 956604 w 1130106"/>
              <a:gd name="connsiteY16" fmla="*/ 494713 h 1366911"/>
              <a:gd name="connsiteX17" fmla="*/ 829994 w 1130106"/>
              <a:gd name="connsiteY17" fmla="*/ 522849 h 1366911"/>
              <a:gd name="connsiteX18" fmla="*/ 872197 w 1130106"/>
              <a:gd name="connsiteY18" fmla="*/ 494713 h 1366911"/>
              <a:gd name="connsiteX19" fmla="*/ 970671 w 1130106"/>
              <a:gd name="connsiteY19" fmla="*/ 536916 h 1366911"/>
              <a:gd name="connsiteX20" fmla="*/ 1083213 w 1130106"/>
              <a:gd name="connsiteY20" fmla="*/ 719796 h 1366911"/>
              <a:gd name="connsiteX21" fmla="*/ 1097281 w 1130106"/>
              <a:gd name="connsiteY21" fmla="*/ 973015 h 1366911"/>
              <a:gd name="connsiteX22" fmla="*/ 886265 w 1130106"/>
              <a:gd name="connsiteY22" fmla="*/ 1015218 h 1366911"/>
              <a:gd name="connsiteX23" fmla="*/ 914401 w 1130106"/>
              <a:gd name="connsiteY23" fmla="*/ 1001150 h 1366911"/>
              <a:gd name="connsiteX24" fmla="*/ 1012874 w 1130106"/>
              <a:gd name="connsiteY24" fmla="*/ 1015218 h 1366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30106" h="1366911">
                <a:moveTo>
                  <a:pt x="1012874" y="1015218"/>
                </a:moveTo>
                <a:cubicBezTo>
                  <a:pt x="1038665" y="1055077"/>
                  <a:pt x="1090246" y="1184030"/>
                  <a:pt x="1069145" y="1240301"/>
                </a:cubicBezTo>
                <a:cubicBezTo>
                  <a:pt x="1048044" y="1296572"/>
                  <a:pt x="991773" y="1338775"/>
                  <a:pt x="886265" y="1352843"/>
                </a:cubicBezTo>
                <a:cubicBezTo>
                  <a:pt x="780757" y="1366911"/>
                  <a:pt x="511127" y="1364566"/>
                  <a:pt x="436099" y="1324707"/>
                </a:cubicBezTo>
                <a:cubicBezTo>
                  <a:pt x="361071" y="1284848"/>
                  <a:pt x="431410" y="1137138"/>
                  <a:pt x="436099" y="1113692"/>
                </a:cubicBezTo>
                <a:cubicBezTo>
                  <a:pt x="440788" y="1090246"/>
                  <a:pt x="494714" y="1155895"/>
                  <a:pt x="464234" y="1184030"/>
                </a:cubicBezTo>
                <a:cubicBezTo>
                  <a:pt x="433754" y="1212165"/>
                  <a:pt x="318868" y="1289538"/>
                  <a:pt x="253219" y="1282504"/>
                </a:cubicBezTo>
                <a:cubicBezTo>
                  <a:pt x="187570" y="1275470"/>
                  <a:pt x="110197" y="1252024"/>
                  <a:pt x="70339" y="1141827"/>
                </a:cubicBezTo>
                <a:cubicBezTo>
                  <a:pt x="30481" y="1031630"/>
                  <a:pt x="0" y="776068"/>
                  <a:pt x="14068" y="621323"/>
                </a:cubicBezTo>
                <a:cubicBezTo>
                  <a:pt x="28136" y="466578"/>
                  <a:pt x="93785" y="307144"/>
                  <a:pt x="154745" y="213359"/>
                </a:cubicBezTo>
                <a:cubicBezTo>
                  <a:pt x="215705" y="119574"/>
                  <a:pt x="323557" y="65649"/>
                  <a:pt x="379828" y="58615"/>
                </a:cubicBezTo>
                <a:cubicBezTo>
                  <a:pt x="436099" y="51581"/>
                  <a:pt x="468924" y="173501"/>
                  <a:pt x="492370" y="171156"/>
                </a:cubicBezTo>
                <a:cubicBezTo>
                  <a:pt x="515816" y="168811"/>
                  <a:pt x="473613" y="70338"/>
                  <a:pt x="520505" y="44547"/>
                </a:cubicBezTo>
                <a:cubicBezTo>
                  <a:pt x="567397" y="18756"/>
                  <a:pt x="691663" y="0"/>
                  <a:pt x="773724" y="16412"/>
                </a:cubicBezTo>
                <a:cubicBezTo>
                  <a:pt x="855786" y="32824"/>
                  <a:pt x="973016" y="75027"/>
                  <a:pt x="1012874" y="143021"/>
                </a:cubicBezTo>
                <a:cubicBezTo>
                  <a:pt x="1052732" y="211015"/>
                  <a:pt x="1022252" y="365760"/>
                  <a:pt x="1012874" y="424375"/>
                </a:cubicBezTo>
                <a:cubicBezTo>
                  <a:pt x="1003496" y="482990"/>
                  <a:pt x="987084" y="478301"/>
                  <a:pt x="956604" y="494713"/>
                </a:cubicBezTo>
                <a:cubicBezTo>
                  <a:pt x="926124" y="511125"/>
                  <a:pt x="844062" y="522849"/>
                  <a:pt x="829994" y="522849"/>
                </a:cubicBezTo>
                <a:cubicBezTo>
                  <a:pt x="815926" y="522849"/>
                  <a:pt x="848751" y="492369"/>
                  <a:pt x="872197" y="494713"/>
                </a:cubicBezTo>
                <a:cubicBezTo>
                  <a:pt x="895643" y="497058"/>
                  <a:pt x="935502" y="499402"/>
                  <a:pt x="970671" y="536916"/>
                </a:cubicBezTo>
                <a:cubicBezTo>
                  <a:pt x="1005840" y="574430"/>
                  <a:pt x="1062111" y="647113"/>
                  <a:pt x="1083213" y="719796"/>
                </a:cubicBezTo>
                <a:cubicBezTo>
                  <a:pt x="1104315" y="792479"/>
                  <a:pt x="1130106" y="923778"/>
                  <a:pt x="1097281" y="973015"/>
                </a:cubicBezTo>
                <a:cubicBezTo>
                  <a:pt x="1064456" y="1022252"/>
                  <a:pt x="916745" y="1010529"/>
                  <a:pt x="886265" y="1015218"/>
                </a:cubicBezTo>
                <a:cubicBezTo>
                  <a:pt x="855785" y="1019907"/>
                  <a:pt x="897989" y="1001150"/>
                  <a:pt x="914401" y="1001150"/>
                </a:cubicBezTo>
                <a:cubicBezTo>
                  <a:pt x="930813" y="1001150"/>
                  <a:pt x="987083" y="975359"/>
                  <a:pt x="1012874" y="1015218"/>
                </a:cubicBezTo>
                <a:close/>
              </a:path>
            </a:pathLst>
          </a:custGeom>
          <a:solidFill>
            <a:srgbClr val="037310"/>
          </a:solidFill>
          <a:ln>
            <a:solidFill>
              <a:srgbClr val="0634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43000" y="0"/>
            <a:ext cx="6705600" cy="1447800"/>
          </a:xfrm>
        </p:spPr>
        <p:txBody>
          <a:bodyPr/>
          <a:lstStyle/>
          <a:p>
            <a:r>
              <a:rPr lang="en-US" dirty="0" smtClean="0">
                <a:solidFill>
                  <a:schemeClr val="bg1"/>
                </a:solidFill>
                <a:latin typeface="Imprint MT Shadow" pitchFamily="82" charset="0"/>
              </a:rPr>
              <a:t>Mr. </a:t>
            </a:r>
            <a:r>
              <a:rPr lang="en-US" dirty="0" err="1" smtClean="0">
                <a:solidFill>
                  <a:schemeClr val="bg1"/>
                </a:solidFill>
                <a:latin typeface="Imprint MT Shadow" pitchFamily="82" charset="0"/>
              </a:rPr>
              <a:t>Mosh</a:t>
            </a:r>
            <a:r>
              <a:rPr lang="en-US" dirty="0" smtClean="0">
                <a:solidFill>
                  <a:schemeClr val="bg1"/>
                </a:solidFill>
                <a:latin typeface="Imprint MT Shadow" pitchFamily="82" charset="0"/>
              </a:rPr>
              <a:t> sits on a bench</a:t>
            </a:r>
            <a:endParaRPr lang="en-US" dirty="0">
              <a:solidFill>
                <a:schemeClr val="bg1"/>
              </a:solidFill>
              <a:latin typeface="Imprint MT Shadow" pitchFamily="82" charset="0"/>
            </a:endParaRPr>
          </a:p>
        </p:txBody>
      </p:sp>
      <p:sp>
        <p:nvSpPr>
          <p:cNvPr id="41" name="Freeform 40"/>
          <p:cNvSpPr/>
          <p:nvPr/>
        </p:nvSpPr>
        <p:spPr>
          <a:xfrm>
            <a:off x="3050344" y="3927231"/>
            <a:ext cx="436099" cy="393896"/>
          </a:xfrm>
          <a:custGeom>
            <a:avLst/>
            <a:gdLst>
              <a:gd name="connsiteX0" fmla="*/ 128954 w 436099"/>
              <a:gd name="connsiteY0" fmla="*/ 152400 h 393896"/>
              <a:gd name="connsiteX1" fmla="*/ 213361 w 436099"/>
              <a:gd name="connsiteY1" fmla="*/ 53926 h 393896"/>
              <a:gd name="connsiteX2" fmla="*/ 354038 w 436099"/>
              <a:gd name="connsiteY2" fmla="*/ 25791 h 393896"/>
              <a:gd name="connsiteX3" fmla="*/ 424376 w 436099"/>
              <a:gd name="connsiteY3" fmla="*/ 67994 h 393896"/>
              <a:gd name="connsiteX4" fmla="*/ 424376 w 436099"/>
              <a:gd name="connsiteY4" fmla="*/ 166467 h 393896"/>
              <a:gd name="connsiteX5" fmla="*/ 382173 w 436099"/>
              <a:gd name="connsiteY5" fmla="*/ 335280 h 393896"/>
              <a:gd name="connsiteX6" fmla="*/ 269631 w 436099"/>
              <a:gd name="connsiteY6" fmla="*/ 377483 h 393896"/>
              <a:gd name="connsiteX7" fmla="*/ 227428 w 436099"/>
              <a:gd name="connsiteY7" fmla="*/ 321212 h 393896"/>
              <a:gd name="connsiteX8" fmla="*/ 213361 w 436099"/>
              <a:gd name="connsiteY8" fmla="*/ 321212 h 393896"/>
              <a:gd name="connsiteX9" fmla="*/ 171158 w 436099"/>
              <a:gd name="connsiteY9" fmla="*/ 363415 h 393896"/>
              <a:gd name="connsiteX10" fmla="*/ 100819 w 436099"/>
              <a:gd name="connsiteY10" fmla="*/ 391551 h 393896"/>
              <a:gd name="connsiteX11" fmla="*/ 16413 w 436099"/>
              <a:gd name="connsiteY11" fmla="*/ 349347 h 393896"/>
              <a:gd name="connsiteX12" fmla="*/ 2345 w 436099"/>
              <a:gd name="connsiteY12" fmla="*/ 180535 h 393896"/>
              <a:gd name="connsiteX13" fmla="*/ 30481 w 436099"/>
              <a:gd name="connsiteY13" fmla="*/ 25791 h 393896"/>
              <a:gd name="connsiteX14" fmla="*/ 171158 w 436099"/>
              <a:gd name="connsiteY14" fmla="*/ 25791 h 393896"/>
              <a:gd name="connsiteX15" fmla="*/ 213361 w 436099"/>
              <a:gd name="connsiteY15" fmla="*/ 53926 h 393896"/>
              <a:gd name="connsiteX16" fmla="*/ 241496 w 436099"/>
              <a:gd name="connsiteY16" fmla="*/ 138332 h 393896"/>
              <a:gd name="connsiteX17" fmla="*/ 171158 w 436099"/>
              <a:gd name="connsiteY17" fmla="*/ 110197 h 393896"/>
              <a:gd name="connsiteX18" fmla="*/ 128954 w 436099"/>
              <a:gd name="connsiteY18" fmla="*/ 152400 h 39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6099" h="393896">
                <a:moveTo>
                  <a:pt x="128954" y="152400"/>
                </a:moveTo>
                <a:cubicBezTo>
                  <a:pt x="135988" y="143022"/>
                  <a:pt x="175847" y="75028"/>
                  <a:pt x="213361" y="53926"/>
                </a:cubicBezTo>
                <a:cubicBezTo>
                  <a:pt x="250875" y="32824"/>
                  <a:pt x="318869" y="23446"/>
                  <a:pt x="354038" y="25791"/>
                </a:cubicBezTo>
                <a:cubicBezTo>
                  <a:pt x="389207" y="28136"/>
                  <a:pt x="412653" y="44548"/>
                  <a:pt x="424376" y="67994"/>
                </a:cubicBezTo>
                <a:cubicBezTo>
                  <a:pt x="436099" y="91440"/>
                  <a:pt x="431410" y="121919"/>
                  <a:pt x="424376" y="166467"/>
                </a:cubicBezTo>
                <a:cubicBezTo>
                  <a:pt x="417342" y="211015"/>
                  <a:pt x="407964" y="300111"/>
                  <a:pt x="382173" y="335280"/>
                </a:cubicBezTo>
                <a:cubicBezTo>
                  <a:pt x="356382" y="370449"/>
                  <a:pt x="295422" y="379828"/>
                  <a:pt x="269631" y="377483"/>
                </a:cubicBezTo>
                <a:cubicBezTo>
                  <a:pt x="243840" y="375138"/>
                  <a:pt x="236806" y="330591"/>
                  <a:pt x="227428" y="321212"/>
                </a:cubicBezTo>
                <a:cubicBezTo>
                  <a:pt x="218050" y="311834"/>
                  <a:pt x="222739" y="314178"/>
                  <a:pt x="213361" y="321212"/>
                </a:cubicBezTo>
                <a:cubicBezTo>
                  <a:pt x="203983" y="328246"/>
                  <a:pt x="189915" y="351692"/>
                  <a:pt x="171158" y="363415"/>
                </a:cubicBezTo>
                <a:cubicBezTo>
                  <a:pt x="152401" y="375138"/>
                  <a:pt x="126610" y="393896"/>
                  <a:pt x="100819" y="391551"/>
                </a:cubicBezTo>
                <a:cubicBezTo>
                  <a:pt x="75028" y="389206"/>
                  <a:pt x="32825" y="384516"/>
                  <a:pt x="16413" y="349347"/>
                </a:cubicBezTo>
                <a:cubicBezTo>
                  <a:pt x="1" y="314178"/>
                  <a:pt x="0" y="234461"/>
                  <a:pt x="2345" y="180535"/>
                </a:cubicBezTo>
                <a:cubicBezTo>
                  <a:pt x="4690" y="126609"/>
                  <a:pt x="2345" y="51582"/>
                  <a:pt x="30481" y="25791"/>
                </a:cubicBezTo>
                <a:cubicBezTo>
                  <a:pt x="58617" y="0"/>
                  <a:pt x="140678" y="21102"/>
                  <a:pt x="171158" y="25791"/>
                </a:cubicBezTo>
                <a:cubicBezTo>
                  <a:pt x="201638" y="30480"/>
                  <a:pt x="201638" y="35169"/>
                  <a:pt x="213361" y="53926"/>
                </a:cubicBezTo>
                <a:cubicBezTo>
                  <a:pt x="225084" y="72683"/>
                  <a:pt x="248530" y="128954"/>
                  <a:pt x="241496" y="138332"/>
                </a:cubicBezTo>
                <a:cubicBezTo>
                  <a:pt x="234462" y="147711"/>
                  <a:pt x="187570" y="107852"/>
                  <a:pt x="171158" y="110197"/>
                </a:cubicBezTo>
                <a:cubicBezTo>
                  <a:pt x="154746" y="112542"/>
                  <a:pt x="121920" y="161779"/>
                  <a:pt x="128954" y="152400"/>
                </a:cubicBez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3233224" y="3817034"/>
            <a:ext cx="89096" cy="178191"/>
          </a:xfrm>
          <a:custGeom>
            <a:avLst/>
            <a:gdLst>
              <a:gd name="connsiteX0" fmla="*/ 16413 w 89096"/>
              <a:gd name="connsiteY0" fmla="*/ 178191 h 178191"/>
              <a:gd name="connsiteX1" fmla="*/ 2345 w 89096"/>
              <a:gd name="connsiteY1" fmla="*/ 79717 h 178191"/>
              <a:gd name="connsiteX2" fmla="*/ 30481 w 89096"/>
              <a:gd name="connsiteY2" fmla="*/ 9378 h 178191"/>
              <a:gd name="connsiteX3" fmla="*/ 86751 w 89096"/>
              <a:gd name="connsiteY3" fmla="*/ 23446 h 178191"/>
              <a:gd name="connsiteX4" fmla="*/ 44548 w 89096"/>
              <a:gd name="connsiteY4" fmla="*/ 37514 h 178191"/>
              <a:gd name="connsiteX5" fmla="*/ 44548 w 89096"/>
              <a:gd name="connsiteY5" fmla="*/ 79717 h 178191"/>
              <a:gd name="connsiteX6" fmla="*/ 16413 w 89096"/>
              <a:gd name="connsiteY6" fmla="*/ 178191 h 178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096" h="178191">
                <a:moveTo>
                  <a:pt x="16413" y="178191"/>
                </a:moveTo>
                <a:cubicBezTo>
                  <a:pt x="8206" y="143022"/>
                  <a:pt x="0" y="107853"/>
                  <a:pt x="2345" y="79717"/>
                </a:cubicBezTo>
                <a:cubicBezTo>
                  <a:pt x="4690" y="51582"/>
                  <a:pt x="16414" y="18756"/>
                  <a:pt x="30481" y="9378"/>
                </a:cubicBezTo>
                <a:cubicBezTo>
                  <a:pt x="44548" y="0"/>
                  <a:pt x="84406" y="18757"/>
                  <a:pt x="86751" y="23446"/>
                </a:cubicBezTo>
                <a:cubicBezTo>
                  <a:pt x="89096" y="28135"/>
                  <a:pt x="51582" y="28136"/>
                  <a:pt x="44548" y="37514"/>
                </a:cubicBezTo>
                <a:cubicBezTo>
                  <a:pt x="37514" y="46893"/>
                  <a:pt x="44548" y="79717"/>
                  <a:pt x="44548" y="79717"/>
                </a:cubicBezTo>
                <a:lnTo>
                  <a:pt x="16413" y="178191"/>
                </a:lnTo>
                <a:close/>
              </a:path>
            </a:pathLst>
          </a:custGeom>
          <a:solidFill>
            <a:srgbClr val="432003"/>
          </a:solidFill>
          <a:ln>
            <a:solidFill>
              <a:srgbClr val="432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3268394" y="3833446"/>
            <a:ext cx="225083" cy="114887"/>
          </a:xfrm>
          <a:custGeom>
            <a:avLst/>
            <a:gdLst>
              <a:gd name="connsiteX0" fmla="*/ 9378 w 225083"/>
              <a:gd name="connsiteY0" fmla="*/ 105508 h 114887"/>
              <a:gd name="connsiteX1" fmla="*/ 37514 w 225083"/>
              <a:gd name="connsiteY1" fmla="*/ 49237 h 114887"/>
              <a:gd name="connsiteX2" fmla="*/ 107852 w 225083"/>
              <a:gd name="connsiteY2" fmla="*/ 7034 h 114887"/>
              <a:gd name="connsiteX3" fmla="*/ 192258 w 225083"/>
              <a:gd name="connsiteY3" fmla="*/ 7034 h 114887"/>
              <a:gd name="connsiteX4" fmla="*/ 220394 w 225083"/>
              <a:gd name="connsiteY4" fmla="*/ 35169 h 114887"/>
              <a:gd name="connsiteX5" fmla="*/ 164123 w 225083"/>
              <a:gd name="connsiteY5" fmla="*/ 77372 h 114887"/>
              <a:gd name="connsiteX6" fmla="*/ 93784 w 225083"/>
              <a:gd name="connsiteY6" fmla="*/ 105508 h 114887"/>
              <a:gd name="connsiteX7" fmla="*/ 9378 w 225083"/>
              <a:gd name="connsiteY7" fmla="*/ 105508 h 11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5083" h="114887">
                <a:moveTo>
                  <a:pt x="9378" y="105508"/>
                </a:moveTo>
                <a:cubicBezTo>
                  <a:pt x="0" y="96130"/>
                  <a:pt x="21102" y="65649"/>
                  <a:pt x="37514" y="49237"/>
                </a:cubicBezTo>
                <a:cubicBezTo>
                  <a:pt x="53926" y="32825"/>
                  <a:pt x="82062" y="14068"/>
                  <a:pt x="107852" y="7034"/>
                </a:cubicBezTo>
                <a:cubicBezTo>
                  <a:pt x="133642" y="0"/>
                  <a:pt x="173501" y="2345"/>
                  <a:pt x="192258" y="7034"/>
                </a:cubicBezTo>
                <a:cubicBezTo>
                  <a:pt x="211015" y="11723"/>
                  <a:pt x="225083" y="23446"/>
                  <a:pt x="220394" y="35169"/>
                </a:cubicBezTo>
                <a:cubicBezTo>
                  <a:pt x="215705" y="46892"/>
                  <a:pt x="185225" y="65649"/>
                  <a:pt x="164123" y="77372"/>
                </a:cubicBezTo>
                <a:cubicBezTo>
                  <a:pt x="143021" y="89095"/>
                  <a:pt x="119575" y="98474"/>
                  <a:pt x="93784" y="105508"/>
                </a:cubicBezTo>
                <a:cubicBezTo>
                  <a:pt x="67993" y="112542"/>
                  <a:pt x="18756" y="114887"/>
                  <a:pt x="9378" y="105508"/>
                </a:cubicBezTo>
                <a:close/>
              </a:path>
            </a:pathLst>
          </a:custGeom>
          <a:solidFill>
            <a:srgbClr val="0BA93C"/>
          </a:solidFill>
          <a:ln>
            <a:solidFill>
              <a:srgbClr val="0373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rint MT Shadow" pitchFamily="82" charset="0"/>
              </a:rPr>
              <a:t>Analysis</a:t>
            </a:r>
            <a:endParaRPr lang="en-US" dirty="0">
              <a:latin typeface="Imprint MT Shadow" pitchFamily="82" charset="0"/>
            </a:endParaRPr>
          </a:p>
        </p:txBody>
      </p:sp>
      <p:sp>
        <p:nvSpPr>
          <p:cNvPr id="4" name="Text Placeholder 3"/>
          <p:cNvSpPr>
            <a:spLocks noGrp="1"/>
          </p:cNvSpPr>
          <p:nvPr>
            <p:ph type="body" idx="1"/>
          </p:nvPr>
        </p:nvSpPr>
        <p:spPr/>
        <p:txBody>
          <a:bodyPr/>
          <a:lstStyle/>
          <a:p>
            <a:r>
              <a:rPr lang="en-US" dirty="0" err="1" smtClean="0"/>
              <a:t>Mosh</a:t>
            </a:r>
            <a:r>
              <a:rPr lang="en-US" dirty="0" smtClean="0"/>
              <a:t> way</a:t>
            </a:r>
            <a:endParaRPr lang="en-US" dirty="0"/>
          </a:p>
        </p:txBody>
      </p:sp>
      <p:graphicFrame>
        <p:nvGraphicFramePr>
          <p:cNvPr id="8" name="Content Placeholder 7"/>
          <p:cNvGraphicFramePr>
            <a:graphicFrameLocks noGrp="1"/>
          </p:cNvGraphicFramePr>
          <p:nvPr>
            <p:ph sz="half" idx="2"/>
          </p:nvPr>
        </p:nvGraphicFramePr>
        <p:xfrm>
          <a:off x="221226" y="2174875"/>
          <a:ext cx="4040188" cy="3951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 Placeholder 5"/>
          <p:cNvSpPr>
            <a:spLocks noGrp="1"/>
          </p:cNvSpPr>
          <p:nvPr>
            <p:ph type="body" sz="quarter" idx="3"/>
          </p:nvPr>
        </p:nvSpPr>
        <p:spPr/>
        <p:txBody>
          <a:bodyPr/>
          <a:lstStyle/>
          <a:p>
            <a:r>
              <a:rPr lang="en-US" dirty="0" smtClean="0"/>
              <a:t>Easy way</a:t>
            </a:r>
            <a:endParaRPr lang="en-US" dirty="0"/>
          </a:p>
        </p:txBody>
      </p:sp>
      <p:sp>
        <p:nvSpPr>
          <p:cNvPr id="7" name="Content Placeholder 6"/>
          <p:cNvSpPr>
            <a:spLocks noGrp="1"/>
          </p:cNvSpPr>
          <p:nvPr>
            <p:ph sz="quarter" idx="4"/>
          </p:nvPr>
        </p:nvSpPr>
        <p:spPr>
          <a:xfrm>
            <a:off x="4497389" y="2174875"/>
            <a:ext cx="4189412" cy="1718699"/>
          </a:xfrm>
          <a:solidFill>
            <a:schemeClr val="bg1">
              <a:lumMod val="95000"/>
            </a:schemeClr>
          </a:solidFill>
          <a:ln w="57785">
            <a:solidFill>
              <a:srgbClr val="7030A0"/>
            </a:solidFill>
          </a:ln>
        </p:spPr>
        <p:txBody>
          <a:bodyPr>
            <a:normAutofit/>
          </a:bodyPr>
          <a:lstStyle/>
          <a:p>
            <a:pPr>
              <a:buNone/>
            </a:pPr>
            <a:r>
              <a:rPr lang="en-US" sz="2200" dirty="0" smtClean="0"/>
              <a:t>F = weight force, in </a:t>
            </a:r>
            <a:r>
              <a:rPr lang="en-US" sz="2200" dirty="0" err="1" smtClean="0"/>
              <a:t>Newtons</a:t>
            </a:r>
            <a:endParaRPr lang="en-US" sz="2200" dirty="0" smtClean="0"/>
          </a:p>
          <a:p>
            <a:pPr>
              <a:buNone/>
            </a:pPr>
            <a:r>
              <a:rPr lang="en-US" sz="2200" dirty="0" smtClean="0"/>
              <a:t>L = length of beam, in meters</a:t>
            </a:r>
          </a:p>
          <a:p>
            <a:pPr>
              <a:buNone/>
            </a:pPr>
            <a:r>
              <a:rPr lang="en-US" sz="2200" dirty="0" smtClean="0"/>
              <a:t>E = modulus of elasticity, in N/mm</a:t>
            </a:r>
            <a:r>
              <a:rPr lang="en-US" sz="2200" baseline="30000" dirty="0" smtClean="0"/>
              <a:t>4</a:t>
            </a:r>
            <a:endParaRPr lang="en-US" sz="2200" dirty="0" smtClean="0"/>
          </a:p>
          <a:p>
            <a:pPr>
              <a:buNone/>
            </a:pPr>
            <a:r>
              <a:rPr lang="en-US" sz="2200" i="1" dirty="0" smtClean="0"/>
              <a:t>I</a:t>
            </a:r>
            <a:r>
              <a:rPr lang="en-US" sz="2200" dirty="0" smtClean="0"/>
              <a:t> = moment of inertia, in mm</a:t>
            </a:r>
            <a:r>
              <a:rPr lang="en-US" sz="2200" baseline="30000" dirty="0" smtClean="0"/>
              <a:t>4</a:t>
            </a:r>
            <a:endParaRPr lang="en-US" sz="2200" dirty="0" smtClean="0"/>
          </a:p>
        </p:txBody>
      </p:sp>
      <p:sp>
        <p:nvSpPr>
          <p:cNvPr id="143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4337" name="Picture 1"/>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4497389" y="4229123"/>
            <a:ext cx="1712343" cy="975084"/>
          </a:xfrm>
          <a:prstGeom prst="rect">
            <a:avLst/>
          </a:prstGeom>
          <a:noFill/>
        </p:spPr>
      </p:pic>
      <p:sp>
        <p:nvSpPr>
          <p:cNvPr id="1434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4339" name="Picture 3"/>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4497389" y="5204207"/>
            <a:ext cx="4425387" cy="921956"/>
          </a:xfrm>
          <a:prstGeom prst="rect">
            <a:avLst/>
          </a:prstGeom>
          <a:noFill/>
        </p:spPr>
      </p:pic>
      <p:sp>
        <p:nvSpPr>
          <p:cNvPr id="1434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4341" name="Picture 5"/>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4497388" y="6338260"/>
            <a:ext cx="2269438" cy="424194"/>
          </a:xfrm>
          <a:prstGeom prst="rect">
            <a:avLst/>
          </a:prstGeom>
          <a:noFill/>
        </p:spPr>
      </p:pic>
      <p:sp>
        <p:nvSpPr>
          <p:cNvPr id="14343" name="Rectangle 7"/>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a:srcRect t="3953" b="7194"/>
          <a:stretch>
            <a:fillRect/>
          </a:stretch>
        </p:blipFill>
        <p:spPr bwMode="auto">
          <a:xfrm>
            <a:off x="-276225" y="2524836"/>
            <a:ext cx="4667250" cy="4333164"/>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a:srcRect/>
          <a:stretch>
            <a:fillRect/>
          </a:stretch>
        </p:blipFill>
        <p:spPr bwMode="auto">
          <a:xfrm>
            <a:off x="4391025" y="0"/>
            <a:ext cx="4762500" cy="3571875"/>
          </a:xfrm>
          <a:prstGeom prst="rect">
            <a:avLst/>
          </a:prstGeom>
          <a:noFill/>
          <a:ln w="9525">
            <a:noFill/>
            <a:miter lim="800000"/>
            <a:headEnd/>
            <a:tailEnd/>
          </a:ln>
          <a:effectLst/>
        </p:spPr>
      </p:pic>
      <p:sp>
        <p:nvSpPr>
          <p:cNvPr id="2" name="Title 1"/>
          <p:cNvSpPr>
            <a:spLocks noGrp="1"/>
          </p:cNvSpPr>
          <p:nvPr>
            <p:ph type="title"/>
          </p:nvPr>
        </p:nvSpPr>
        <p:spPr>
          <a:xfrm>
            <a:off x="1" y="0"/>
            <a:ext cx="4391024" cy="2524836"/>
          </a:xfrm>
        </p:spPr>
        <p:txBody>
          <a:bodyPr>
            <a:normAutofit/>
          </a:bodyPr>
          <a:lstStyle/>
          <a:p>
            <a:r>
              <a:rPr lang="en-US" dirty="0" smtClean="0">
                <a:latin typeface="Imprint MT Shadow" pitchFamily="82" charset="0"/>
              </a:rPr>
              <a:t>Question?</a:t>
            </a:r>
            <a:br>
              <a:rPr lang="en-US" dirty="0" smtClean="0">
                <a:latin typeface="Imprint MT Shadow" pitchFamily="82" charset="0"/>
              </a:rPr>
            </a:br>
            <a:r>
              <a:rPr lang="en-US" dirty="0" smtClean="0">
                <a:latin typeface="Imprint MT Shadow" pitchFamily="82" charset="0"/>
              </a:rPr>
              <a:t>Just one.</a:t>
            </a:r>
            <a:endParaRPr lang="en-US" dirty="0">
              <a:latin typeface="Imprint MT Shadow" pitchFamily="82" charset="0"/>
            </a:endParaRPr>
          </a:p>
        </p:txBody>
      </p:sp>
      <p:pic>
        <p:nvPicPr>
          <p:cNvPr id="2051" name="Picture 3"/>
          <p:cNvPicPr>
            <a:picLocks noChangeAspect="1" noChangeArrowheads="1"/>
          </p:cNvPicPr>
          <p:nvPr/>
        </p:nvPicPr>
        <p:blipFill>
          <a:blip r:embed="rId4"/>
          <a:srcRect b="4789"/>
          <a:stretch>
            <a:fillRect/>
          </a:stretch>
        </p:blipFill>
        <p:spPr bwMode="auto">
          <a:xfrm>
            <a:off x="4391025" y="3466247"/>
            <a:ext cx="4752975" cy="3391753"/>
          </a:xfrm>
          <a:prstGeom prst="rect">
            <a:avLst/>
          </a:prstGeom>
          <a:noFill/>
          <a:ln w="9525">
            <a:noFill/>
            <a:miter lim="800000"/>
            <a:headEnd/>
            <a:tailEnd/>
          </a:ln>
          <a:effectLst/>
        </p:spPr>
      </p:pic>
      <p:sp>
        <p:nvSpPr>
          <p:cNvPr id="8" name="Content Placeholder 7"/>
          <p:cNvSpPr>
            <a:spLocks noGrp="1"/>
          </p:cNvSpPr>
          <p:nvPr>
            <p:ph idx="1"/>
          </p:nvPr>
        </p:nvSpPr>
        <p:spPr/>
        <p:txBody>
          <a:bodyPr/>
          <a:lstStyle/>
          <a:p>
            <a:pPr>
              <a:buNone/>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228600" y="3200400"/>
            <a:ext cx="2857500" cy="3657600"/>
          </a:xfrm>
          <a:prstGeom prst="rect">
            <a:avLst/>
          </a:prstGeom>
          <a:noFill/>
          <a:ln w="9525">
            <a:noFill/>
            <a:miter lim="800000"/>
            <a:headEnd/>
            <a:tailEnd/>
          </a:ln>
          <a:effectLst/>
        </p:spPr>
      </p:pic>
      <p:sp>
        <p:nvSpPr>
          <p:cNvPr id="10" name="Right Arrow 9"/>
          <p:cNvSpPr/>
          <p:nvPr/>
        </p:nvSpPr>
        <p:spPr>
          <a:xfrm rot="20838147">
            <a:off x="1708237" y="3106964"/>
            <a:ext cx="1545059" cy="278816"/>
          </a:xfrm>
          <a:prstGeom prst="rightArrow">
            <a:avLst/>
          </a:prstGeom>
          <a:solidFill>
            <a:srgbClr val="0BA93C"/>
          </a:solidFill>
          <a:ln>
            <a:solidFill>
              <a:srgbClr val="0373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0"/>
            <a:ext cx="6781800" cy="1295400"/>
          </a:xfrm>
        </p:spPr>
        <p:txBody>
          <a:bodyPr>
            <a:normAutofit/>
          </a:bodyPr>
          <a:lstStyle/>
          <a:p>
            <a:r>
              <a:rPr lang="en-US" dirty="0" smtClean="0">
                <a:latin typeface="Imprint MT Shadow" pitchFamily="82" charset="0"/>
              </a:rPr>
              <a:t>Not beam reflections…</a:t>
            </a:r>
            <a:endParaRPr lang="en-US" dirty="0">
              <a:latin typeface="Imprint MT Shadow" pitchFamily="82" charset="0"/>
            </a:endParaRPr>
          </a:p>
        </p:txBody>
      </p:sp>
      <p:sp>
        <p:nvSpPr>
          <p:cNvPr id="3" name="Content Placeholder 2"/>
          <p:cNvSpPr>
            <a:spLocks noGrp="1"/>
          </p:cNvSpPr>
          <p:nvPr>
            <p:ph idx="1"/>
          </p:nvPr>
        </p:nvSpPr>
        <p:spPr>
          <a:xfrm>
            <a:off x="4495800" y="5943600"/>
            <a:ext cx="4191000" cy="762000"/>
          </a:xfrm>
        </p:spPr>
        <p:txBody>
          <a:bodyPr>
            <a:normAutofit/>
          </a:bodyPr>
          <a:lstStyle/>
          <a:p>
            <a:pPr>
              <a:buNone/>
            </a:pPr>
            <a:r>
              <a:rPr lang="en-US" dirty="0" smtClean="0"/>
              <a:t>But beam deflections…</a:t>
            </a:r>
            <a:endParaRPr lang="en-US" dirty="0"/>
          </a:p>
        </p:txBody>
      </p:sp>
      <p:sp>
        <p:nvSpPr>
          <p:cNvPr id="9" name="Right Arrow 8"/>
          <p:cNvSpPr/>
          <p:nvPr/>
        </p:nvSpPr>
        <p:spPr>
          <a:xfrm rot="8478484">
            <a:off x="1328158" y="2531333"/>
            <a:ext cx="2590800" cy="283061"/>
          </a:xfrm>
          <a:prstGeom prst="rightArrow">
            <a:avLst/>
          </a:prstGeom>
          <a:solidFill>
            <a:srgbClr val="0BA93C"/>
          </a:solidFill>
          <a:ln>
            <a:solidFill>
              <a:srgbClr val="0373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quot;No&quot; Symbol 36"/>
          <p:cNvSpPr/>
          <p:nvPr/>
        </p:nvSpPr>
        <p:spPr>
          <a:xfrm>
            <a:off x="0" y="1447800"/>
            <a:ext cx="4191000" cy="4038600"/>
          </a:xfrm>
          <a:prstGeom prst="noSmoking">
            <a:avLst>
              <a:gd name="adj" fmla="val 6175"/>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2050" name="Picture 2"/>
          <p:cNvPicPr>
            <a:picLocks noChangeAspect="1" noChangeArrowheads="1"/>
          </p:cNvPicPr>
          <p:nvPr/>
        </p:nvPicPr>
        <p:blipFill>
          <a:blip r:embed="rId4" cstate="print"/>
          <a:srcRect/>
          <a:stretch>
            <a:fillRect/>
          </a:stretch>
        </p:blipFill>
        <p:spPr bwMode="auto">
          <a:xfrm>
            <a:off x="4495800" y="2148840"/>
            <a:ext cx="4400550" cy="37090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0" y="3726982"/>
            <a:ext cx="2514600" cy="3131018"/>
          </a:xfrm>
          <a:prstGeom prst="rect">
            <a:avLst/>
          </a:prstGeom>
          <a:noFill/>
          <a:ln w="9525">
            <a:noFill/>
            <a:miter lim="800000"/>
            <a:headEnd/>
            <a:tailEnd/>
          </a:ln>
          <a:effectLst/>
        </p:spPr>
      </p:pic>
      <p:sp>
        <p:nvSpPr>
          <p:cNvPr id="2" name="Title 1"/>
          <p:cNvSpPr>
            <a:spLocks noGrp="1"/>
          </p:cNvSpPr>
          <p:nvPr>
            <p:ph type="title"/>
          </p:nvPr>
        </p:nvSpPr>
        <p:spPr>
          <a:xfrm>
            <a:off x="-152400" y="0"/>
            <a:ext cx="2743200" cy="1752600"/>
          </a:xfrm>
        </p:spPr>
        <p:txBody>
          <a:bodyPr>
            <a:normAutofit/>
          </a:bodyPr>
          <a:lstStyle/>
          <a:p>
            <a:r>
              <a:rPr lang="en-US" dirty="0" smtClean="0">
                <a:latin typeface="Imprint MT Shadow" pitchFamily="82" charset="0"/>
              </a:rPr>
              <a:t>Beam Failures</a:t>
            </a:r>
            <a:endParaRPr lang="en-US" dirty="0">
              <a:latin typeface="Imprint MT Shadow" pitchFamily="82" charset="0"/>
            </a:endParaRPr>
          </a:p>
        </p:txBody>
      </p:sp>
      <p:pic>
        <p:nvPicPr>
          <p:cNvPr id="1026" name="Picture 2"/>
          <p:cNvPicPr>
            <a:picLocks noGrp="1" noChangeAspect="1" noChangeArrowheads="1"/>
          </p:cNvPicPr>
          <p:nvPr>
            <p:ph idx="1"/>
          </p:nvPr>
        </p:nvPicPr>
        <p:blipFill>
          <a:blip r:embed="rId4" cstate="print"/>
          <a:srcRect b="14035"/>
          <a:stretch>
            <a:fillRect/>
          </a:stretch>
        </p:blipFill>
        <p:spPr bwMode="auto">
          <a:xfrm>
            <a:off x="2535320" y="3124200"/>
            <a:ext cx="6608680" cy="37338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cstate="print"/>
          <a:srcRect t="13636" b="24243"/>
          <a:stretch>
            <a:fillRect/>
          </a:stretch>
        </p:blipFill>
        <p:spPr bwMode="auto">
          <a:xfrm>
            <a:off x="2514600" y="0"/>
            <a:ext cx="6629400" cy="31242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6" cstate="print"/>
          <a:srcRect/>
          <a:stretch>
            <a:fillRect/>
          </a:stretch>
        </p:blipFill>
        <p:spPr bwMode="auto">
          <a:xfrm>
            <a:off x="0" y="1752600"/>
            <a:ext cx="2514600" cy="199364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7114" y="0"/>
            <a:ext cx="3440158" cy="1842448"/>
          </a:xfrm>
        </p:spPr>
        <p:txBody>
          <a:bodyPr>
            <a:normAutofit fontScale="90000"/>
          </a:bodyPr>
          <a:lstStyle/>
          <a:p>
            <a:r>
              <a:rPr lang="en-US" dirty="0" smtClean="0">
                <a:latin typeface="Imprint MT Shadow" pitchFamily="82" charset="0"/>
              </a:rPr>
              <a:t>Galileo </a:t>
            </a:r>
            <a:r>
              <a:rPr lang="en-US" dirty="0" err="1" smtClean="0">
                <a:latin typeface="Imprint MT Shadow" pitchFamily="82" charset="0"/>
              </a:rPr>
              <a:t>Galilei</a:t>
            </a:r>
            <a:r>
              <a:rPr lang="en-US" dirty="0" smtClean="0"/>
              <a:t/>
            </a:r>
            <a:br>
              <a:rPr lang="en-US" dirty="0" smtClean="0"/>
            </a:br>
            <a:r>
              <a:rPr lang="en-US" sz="2000" dirty="0" smtClean="0"/>
              <a:t>Astronomer, Physicist</a:t>
            </a:r>
            <a:br>
              <a:rPr lang="en-US" sz="2000" dirty="0" smtClean="0"/>
            </a:br>
            <a:r>
              <a:rPr lang="en-US" sz="2000" dirty="0" smtClean="0"/>
              <a:t>(1564-1642)</a:t>
            </a:r>
            <a:endParaRPr lang="en-US" sz="2000"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6423116" y="0"/>
            <a:ext cx="2720884" cy="3339267"/>
          </a:xfrm>
          <a:prstGeom prst="rect">
            <a:avLst/>
          </a:prstGeom>
          <a:noFill/>
          <a:ln w="9525">
            <a:noFill/>
            <a:miter lim="800000"/>
            <a:headEnd/>
            <a:tailEnd/>
          </a:ln>
          <a:effectLst/>
        </p:spPr>
      </p:pic>
      <p:sp>
        <p:nvSpPr>
          <p:cNvPr id="4" name="TextBox 3"/>
          <p:cNvSpPr txBox="1"/>
          <p:nvPr/>
        </p:nvSpPr>
        <p:spPr>
          <a:xfrm>
            <a:off x="2118361" y="2156936"/>
            <a:ext cx="2819400" cy="369332"/>
          </a:xfrm>
          <a:prstGeom prst="rect">
            <a:avLst/>
          </a:prstGeom>
          <a:noFill/>
        </p:spPr>
        <p:txBody>
          <a:bodyPr wrap="square" rtlCol="0">
            <a:spAutoFit/>
          </a:bodyPr>
          <a:lstStyle/>
          <a:p>
            <a:r>
              <a:rPr lang="en-US" dirty="0" smtClean="0"/>
              <a:t>Cantilevered beam</a:t>
            </a:r>
            <a:endParaRPr lang="en-US" dirty="0"/>
          </a:p>
        </p:txBody>
      </p:sp>
      <p:sp>
        <p:nvSpPr>
          <p:cNvPr id="11" name="Rounded Rectangle 10"/>
          <p:cNvSpPr/>
          <p:nvPr/>
        </p:nvSpPr>
        <p:spPr>
          <a:xfrm>
            <a:off x="4480561" y="3861359"/>
            <a:ext cx="457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rot="5400000">
            <a:off x="4574382" y="2882861"/>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762500" y="2526268"/>
            <a:ext cx="381000" cy="369332"/>
          </a:xfrm>
          <a:prstGeom prst="rect">
            <a:avLst/>
          </a:prstGeom>
          <a:noFill/>
        </p:spPr>
        <p:txBody>
          <a:bodyPr wrap="square" rtlCol="0">
            <a:spAutoFit/>
          </a:bodyPr>
          <a:lstStyle/>
          <a:p>
            <a:r>
              <a:rPr lang="en-US" dirty="0" smtClean="0"/>
              <a:t>F</a:t>
            </a:r>
            <a:endParaRPr lang="en-US" dirty="0"/>
          </a:p>
        </p:txBody>
      </p:sp>
      <p:sp>
        <p:nvSpPr>
          <p:cNvPr id="21" name="TextBox 20"/>
          <p:cNvSpPr txBox="1"/>
          <p:nvPr/>
        </p:nvSpPr>
        <p:spPr>
          <a:xfrm>
            <a:off x="2057512" y="2622789"/>
            <a:ext cx="381000" cy="369332"/>
          </a:xfrm>
          <a:prstGeom prst="rect">
            <a:avLst/>
          </a:prstGeom>
          <a:noFill/>
        </p:spPr>
        <p:txBody>
          <a:bodyPr wrap="square" rtlCol="0">
            <a:spAutoFit/>
          </a:bodyPr>
          <a:lstStyle/>
          <a:p>
            <a:r>
              <a:rPr lang="en-US" i="1" dirty="0" smtClean="0"/>
              <a:t>L</a:t>
            </a:r>
            <a:endParaRPr lang="en-US" i="1" dirty="0"/>
          </a:p>
        </p:txBody>
      </p:sp>
      <p:sp>
        <p:nvSpPr>
          <p:cNvPr id="29" name="TextBox 28"/>
          <p:cNvSpPr txBox="1"/>
          <p:nvPr/>
        </p:nvSpPr>
        <p:spPr>
          <a:xfrm>
            <a:off x="1447912" y="3648670"/>
            <a:ext cx="1219200" cy="923330"/>
          </a:xfrm>
          <a:prstGeom prst="rect">
            <a:avLst/>
          </a:prstGeom>
          <a:noFill/>
        </p:spPr>
        <p:txBody>
          <a:bodyPr wrap="square" rtlCol="0">
            <a:spAutoFit/>
          </a:bodyPr>
          <a:lstStyle/>
          <a:p>
            <a:r>
              <a:rPr lang="en-US" dirty="0" smtClean="0"/>
              <a:t>Torque</a:t>
            </a:r>
            <a:br>
              <a:rPr lang="en-US" dirty="0" smtClean="0"/>
            </a:br>
            <a:r>
              <a:rPr lang="en-US" dirty="0" smtClean="0"/>
              <a:t>(moment)</a:t>
            </a:r>
            <a:br>
              <a:rPr lang="en-US" dirty="0" smtClean="0"/>
            </a:br>
            <a:r>
              <a:rPr lang="en-US" dirty="0" smtClean="0"/>
              <a:t>= F</a:t>
            </a:r>
            <a:r>
              <a:rPr lang="en-US" i="1" dirty="0" smtClean="0"/>
              <a:t>L</a:t>
            </a:r>
            <a:endParaRPr lang="en-US" dirty="0"/>
          </a:p>
        </p:txBody>
      </p:sp>
      <p:sp>
        <p:nvSpPr>
          <p:cNvPr id="26" name="Rectangle 25"/>
          <p:cNvSpPr/>
          <p:nvPr/>
        </p:nvSpPr>
        <p:spPr>
          <a:xfrm>
            <a:off x="457200" y="2361063"/>
            <a:ext cx="457200" cy="20574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288974" y="2209800"/>
            <a:ext cx="184052" cy="2362200"/>
          </a:xfrm>
          <a:custGeom>
            <a:avLst/>
            <a:gdLst>
              <a:gd name="connsiteX0" fmla="*/ 171157 w 196948"/>
              <a:gd name="connsiteY0" fmla="*/ 307145 h 2593145"/>
              <a:gd name="connsiteX1" fmla="*/ 30480 w 196948"/>
              <a:gd name="connsiteY1" fmla="*/ 433754 h 2593145"/>
              <a:gd name="connsiteX2" fmla="*/ 171157 w 196948"/>
              <a:gd name="connsiteY2" fmla="*/ 475957 h 2593145"/>
              <a:gd name="connsiteX3" fmla="*/ 44547 w 196948"/>
              <a:gd name="connsiteY3" fmla="*/ 644769 h 2593145"/>
              <a:gd name="connsiteX4" fmla="*/ 185224 w 196948"/>
              <a:gd name="connsiteY4" fmla="*/ 729175 h 2593145"/>
              <a:gd name="connsiteX5" fmla="*/ 44547 w 196948"/>
              <a:gd name="connsiteY5" fmla="*/ 940191 h 2593145"/>
              <a:gd name="connsiteX6" fmla="*/ 171157 w 196948"/>
              <a:gd name="connsiteY6" fmla="*/ 1038665 h 2593145"/>
              <a:gd name="connsiteX7" fmla="*/ 2344 w 196948"/>
              <a:gd name="connsiteY7" fmla="*/ 1235612 h 2593145"/>
              <a:gd name="connsiteX8" fmla="*/ 185224 w 196948"/>
              <a:gd name="connsiteY8" fmla="*/ 1362222 h 2593145"/>
              <a:gd name="connsiteX9" fmla="*/ 16412 w 196948"/>
              <a:gd name="connsiteY9" fmla="*/ 1601372 h 2593145"/>
              <a:gd name="connsiteX10" fmla="*/ 171157 w 196948"/>
              <a:gd name="connsiteY10" fmla="*/ 1742049 h 2593145"/>
              <a:gd name="connsiteX11" fmla="*/ 44547 w 196948"/>
              <a:gd name="connsiteY11" fmla="*/ 1953065 h 2593145"/>
              <a:gd name="connsiteX12" fmla="*/ 171157 w 196948"/>
              <a:gd name="connsiteY12" fmla="*/ 2079674 h 2593145"/>
              <a:gd name="connsiteX13" fmla="*/ 16412 w 196948"/>
              <a:gd name="connsiteY13" fmla="*/ 2206283 h 2593145"/>
              <a:gd name="connsiteX14" fmla="*/ 171157 w 196948"/>
              <a:gd name="connsiteY14" fmla="*/ 2276622 h 2593145"/>
              <a:gd name="connsiteX15" fmla="*/ 171157 w 196948"/>
              <a:gd name="connsiteY15" fmla="*/ 307145 h 259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6948" h="2593145">
                <a:moveTo>
                  <a:pt x="171157" y="307145"/>
                </a:moveTo>
                <a:cubicBezTo>
                  <a:pt x="147711" y="0"/>
                  <a:pt x="30480" y="405619"/>
                  <a:pt x="30480" y="433754"/>
                </a:cubicBezTo>
                <a:cubicBezTo>
                  <a:pt x="30480" y="461889"/>
                  <a:pt x="168813" y="440788"/>
                  <a:pt x="171157" y="475957"/>
                </a:cubicBezTo>
                <a:cubicBezTo>
                  <a:pt x="173502" y="511126"/>
                  <a:pt x="42203" y="602566"/>
                  <a:pt x="44547" y="644769"/>
                </a:cubicBezTo>
                <a:cubicBezTo>
                  <a:pt x="46892" y="686972"/>
                  <a:pt x="185224" y="679938"/>
                  <a:pt x="185224" y="729175"/>
                </a:cubicBezTo>
                <a:cubicBezTo>
                  <a:pt x="185224" y="778412"/>
                  <a:pt x="46891" y="888609"/>
                  <a:pt x="44547" y="940191"/>
                </a:cubicBezTo>
                <a:cubicBezTo>
                  <a:pt x="42203" y="991773"/>
                  <a:pt x="178191" y="989428"/>
                  <a:pt x="171157" y="1038665"/>
                </a:cubicBezTo>
                <a:cubicBezTo>
                  <a:pt x="164123" y="1087902"/>
                  <a:pt x="0" y="1181686"/>
                  <a:pt x="2344" y="1235612"/>
                </a:cubicBezTo>
                <a:cubicBezTo>
                  <a:pt x="4688" y="1289538"/>
                  <a:pt x="182879" y="1301262"/>
                  <a:pt x="185224" y="1362222"/>
                </a:cubicBezTo>
                <a:cubicBezTo>
                  <a:pt x="187569" y="1423182"/>
                  <a:pt x="18756" y="1538068"/>
                  <a:pt x="16412" y="1601372"/>
                </a:cubicBezTo>
                <a:cubicBezTo>
                  <a:pt x="14068" y="1664676"/>
                  <a:pt x="166468" y="1683434"/>
                  <a:pt x="171157" y="1742049"/>
                </a:cubicBezTo>
                <a:cubicBezTo>
                  <a:pt x="175846" y="1800665"/>
                  <a:pt x="44547" y="1896794"/>
                  <a:pt x="44547" y="1953065"/>
                </a:cubicBezTo>
                <a:cubicBezTo>
                  <a:pt x="44547" y="2009336"/>
                  <a:pt x="175846" y="2037471"/>
                  <a:pt x="171157" y="2079674"/>
                </a:cubicBezTo>
                <a:cubicBezTo>
                  <a:pt x="166468" y="2121877"/>
                  <a:pt x="16412" y="2173458"/>
                  <a:pt x="16412" y="2206283"/>
                </a:cubicBezTo>
                <a:cubicBezTo>
                  <a:pt x="16412" y="2239108"/>
                  <a:pt x="145366" y="2593145"/>
                  <a:pt x="171157" y="2276622"/>
                </a:cubicBezTo>
                <a:cubicBezTo>
                  <a:pt x="196948" y="1960099"/>
                  <a:pt x="194603" y="614290"/>
                  <a:pt x="171157" y="307145"/>
                </a:cubicBezTo>
                <a:close/>
              </a:path>
            </a:pathLst>
          </a:cu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822961" y="2807455"/>
            <a:ext cx="4023359" cy="1066800"/>
            <a:chOff x="914400" y="3429000"/>
            <a:chExt cx="4023359" cy="1066800"/>
          </a:xfrm>
        </p:grpSpPr>
        <p:sp>
          <p:nvSpPr>
            <p:cNvPr id="8" name="Rectangle 7"/>
            <p:cNvSpPr/>
            <p:nvPr/>
          </p:nvSpPr>
          <p:spPr>
            <a:xfrm>
              <a:off x="1005839" y="3733800"/>
              <a:ext cx="3886200" cy="381000"/>
            </a:xfrm>
            <a:prstGeom prst="rect">
              <a:avLst/>
            </a:prstGeom>
            <a:solidFill>
              <a:schemeClr val="bg1">
                <a:lumMod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4572000" y="4114800"/>
              <a:ext cx="365759" cy="368104"/>
            </a:xfrm>
            <a:custGeom>
              <a:avLst/>
              <a:gdLst>
                <a:gd name="connsiteX0" fmla="*/ 150055 w 365759"/>
                <a:gd name="connsiteY0" fmla="*/ 0 h 368104"/>
                <a:gd name="connsiteX1" fmla="*/ 51581 w 365759"/>
                <a:gd name="connsiteY1" fmla="*/ 112542 h 368104"/>
                <a:gd name="connsiteX2" fmla="*/ 9378 w 365759"/>
                <a:gd name="connsiteY2" fmla="*/ 253219 h 368104"/>
                <a:gd name="connsiteX3" fmla="*/ 107852 w 365759"/>
                <a:gd name="connsiteY3" fmla="*/ 337625 h 368104"/>
                <a:gd name="connsiteX4" fmla="*/ 234461 w 365759"/>
                <a:gd name="connsiteY4" fmla="*/ 351692 h 368104"/>
                <a:gd name="connsiteX5" fmla="*/ 347002 w 365759"/>
                <a:gd name="connsiteY5" fmla="*/ 239151 h 368104"/>
                <a:gd name="connsiteX6" fmla="*/ 347002 w 365759"/>
                <a:gd name="connsiteY6" fmla="*/ 196948 h 368104"/>
                <a:gd name="connsiteX7" fmla="*/ 304799 w 365759"/>
                <a:gd name="connsiteY7" fmla="*/ 168812 h 368104"/>
                <a:gd name="connsiteX8" fmla="*/ 248529 w 365759"/>
                <a:gd name="connsiteY8" fmla="*/ 154745 h 368104"/>
                <a:gd name="connsiteX9" fmla="*/ 206326 w 365759"/>
                <a:gd name="connsiteY9" fmla="*/ 140677 h 368104"/>
                <a:gd name="connsiteX10" fmla="*/ 150055 w 365759"/>
                <a:gd name="connsiteY10" fmla="*/ 154745 h 368104"/>
                <a:gd name="connsiteX11" fmla="*/ 220393 w 365759"/>
                <a:gd name="connsiteY11" fmla="*/ 211016 h 368104"/>
                <a:gd name="connsiteX12" fmla="*/ 248529 w 365759"/>
                <a:gd name="connsiteY12" fmla="*/ 239151 h 368104"/>
                <a:gd name="connsiteX13" fmla="*/ 206326 w 365759"/>
                <a:gd name="connsiteY13" fmla="*/ 295422 h 368104"/>
                <a:gd name="connsiteX14" fmla="*/ 93784 w 365759"/>
                <a:gd name="connsiteY14" fmla="*/ 267286 h 368104"/>
                <a:gd name="connsiteX15" fmla="*/ 51581 w 365759"/>
                <a:gd name="connsiteY15" fmla="*/ 196948 h 368104"/>
                <a:gd name="connsiteX16" fmla="*/ 121919 w 365759"/>
                <a:gd name="connsiteY16" fmla="*/ 126609 h 368104"/>
                <a:gd name="connsiteX17" fmla="*/ 178190 w 365759"/>
                <a:gd name="connsiteY17" fmla="*/ 70339 h 368104"/>
                <a:gd name="connsiteX18" fmla="*/ 192258 w 365759"/>
                <a:gd name="connsiteY18" fmla="*/ 28136 h 368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5759" h="368104">
                  <a:moveTo>
                    <a:pt x="150055" y="0"/>
                  </a:moveTo>
                  <a:cubicBezTo>
                    <a:pt x="112541" y="35169"/>
                    <a:pt x="75027" y="70339"/>
                    <a:pt x="51581" y="112542"/>
                  </a:cubicBezTo>
                  <a:cubicBezTo>
                    <a:pt x="28135" y="154745"/>
                    <a:pt x="0" y="215705"/>
                    <a:pt x="9378" y="253219"/>
                  </a:cubicBezTo>
                  <a:cubicBezTo>
                    <a:pt x="18757" y="290733"/>
                    <a:pt x="70338" y="321213"/>
                    <a:pt x="107852" y="337625"/>
                  </a:cubicBezTo>
                  <a:cubicBezTo>
                    <a:pt x="145366" y="354037"/>
                    <a:pt x="194603" y="368104"/>
                    <a:pt x="234461" y="351692"/>
                  </a:cubicBezTo>
                  <a:cubicBezTo>
                    <a:pt x="274319" y="335280"/>
                    <a:pt x="328245" y="264942"/>
                    <a:pt x="347002" y="239151"/>
                  </a:cubicBezTo>
                  <a:cubicBezTo>
                    <a:pt x="365759" y="213360"/>
                    <a:pt x="354036" y="208671"/>
                    <a:pt x="347002" y="196948"/>
                  </a:cubicBezTo>
                  <a:cubicBezTo>
                    <a:pt x="339968" y="185225"/>
                    <a:pt x="321211" y="175846"/>
                    <a:pt x="304799" y="168812"/>
                  </a:cubicBezTo>
                  <a:cubicBezTo>
                    <a:pt x="288387" y="161778"/>
                    <a:pt x="264941" y="159434"/>
                    <a:pt x="248529" y="154745"/>
                  </a:cubicBezTo>
                  <a:cubicBezTo>
                    <a:pt x="232117" y="150056"/>
                    <a:pt x="222738" y="140677"/>
                    <a:pt x="206326" y="140677"/>
                  </a:cubicBezTo>
                  <a:cubicBezTo>
                    <a:pt x="189914" y="140677"/>
                    <a:pt x="147710" y="143022"/>
                    <a:pt x="150055" y="154745"/>
                  </a:cubicBezTo>
                  <a:cubicBezTo>
                    <a:pt x="152400" y="166468"/>
                    <a:pt x="203981" y="196948"/>
                    <a:pt x="220393" y="211016"/>
                  </a:cubicBezTo>
                  <a:cubicBezTo>
                    <a:pt x="236805" y="225084"/>
                    <a:pt x="250874" y="225083"/>
                    <a:pt x="248529" y="239151"/>
                  </a:cubicBezTo>
                  <a:cubicBezTo>
                    <a:pt x="246185" y="253219"/>
                    <a:pt x="232117" y="290733"/>
                    <a:pt x="206326" y="295422"/>
                  </a:cubicBezTo>
                  <a:cubicBezTo>
                    <a:pt x="180535" y="300111"/>
                    <a:pt x="119575" y="283698"/>
                    <a:pt x="93784" y="267286"/>
                  </a:cubicBezTo>
                  <a:cubicBezTo>
                    <a:pt x="67993" y="250874"/>
                    <a:pt x="46892" y="220394"/>
                    <a:pt x="51581" y="196948"/>
                  </a:cubicBezTo>
                  <a:cubicBezTo>
                    <a:pt x="56270" y="173502"/>
                    <a:pt x="121919" y="126609"/>
                    <a:pt x="121919" y="126609"/>
                  </a:cubicBezTo>
                  <a:cubicBezTo>
                    <a:pt x="143020" y="105508"/>
                    <a:pt x="166467" y="86751"/>
                    <a:pt x="178190" y="70339"/>
                  </a:cubicBezTo>
                  <a:cubicBezTo>
                    <a:pt x="189913" y="53927"/>
                    <a:pt x="171157" y="44548"/>
                    <a:pt x="192258" y="28136"/>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7" name="Straight Arrow Connector 16"/>
            <p:cNvCxnSpPr/>
            <p:nvPr/>
          </p:nvCxnSpPr>
          <p:spPr>
            <a:xfrm>
              <a:off x="2514600" y="3429000"/>
              <a:ext cx="2286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0800000">
              <a:off x="990600" y="3429000"/>
              <a:ext cx="990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6200000" flipH="1">
              <a:off x="952500" y="4000500"/>
              <a:ext cx="533400" cy="457200"/>
            </a:xfrm>
            <a:prstGeom prst="straightConnector1">
              <a:avLst/>
            </a:prstGeom>
            <a:ln>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914400" y="3886200"/>
              <a:ext cx="76200" cy="762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p:cNvPicPr>
            <a:picLocks noChangeAspect="1" noChangeArrowheads="1"/>
          </p:cNvPicPr>
          <p:nvPr/>
        </p:nvPicPr>
        <p:blipFill>
          <a:blip r:embed="rId4"/>
          <a:srcRect l="8220" r="9149"/>
          <a:stretch>
            <a:fillRect/>
          </a:stretch>
        </p:blipFill>
        <p:spPr bwMode="auto">
          <a:xfrm>
            <a:off x="0" y="-13360"/>
            <a:ext cx="2057512" cy="2374423"/>
          </a:xfrm>
          <a:prstGeom prst="rect">
            <a:avLst/>
          </a:prstGeom>
          <a:noFill/>
          <a:ln w="9525">
            <a:noFill/>
            <a:miter lim="800000"/>
            <a:headEnd/>
            <a:tailEnd/>
          </a:ln>
          <a:effectLst/>
        </p:spPr>
      </p:pic>
      <p:pic>
        <p:nvPicPr>
          <p:cNvPr id="1027" name="Picture 3"/>
          <p:cNvPicPr>
            <a:picLocks noChangeAspect="1" noChangeArrowheads="1"/>
          </p:cNvPicPr>
          <p:nvPr/>
        </p:nvPicPr>
        <p:blipFill>
          <a:blip r:embed="rId5"/>
          <a:srcRect/>
          <a:stretch>
            <a:fillRect/>
          </a:stretch>
        </p:blipFill>
        <p:spPr bwMode="auto">
          <a:xfrm>
            <a:off x="6605516" y="3648670"/>
            <a:ext cx="2538484" cy="3217902"/>
          </a:xfrm>
          <a:prstGeom prst="rect">
            <a:avLst/>
          </a:prstGeom>
          <a:noFill/>
          <a:ln w="9525">
            <a:noFill/>
            <a:miter lim="800000"/>
            <a:headEnd/>
            <a:tailEnd/>
          </a:ln>
          <a:effectLst/>
        </p:spPr>
      </p:pic>
      <p:sp>
        <p:nvSpPr>
          <p:cNvPr id="22" name="TextBox 21"/>
          <p:cNvSpPr txBox="1"/>
          <p:nvPr/>
        </p:nvSpPr>
        <p:spPr>
          <a:xfrm>
            <a:off x="0" y="4953000"/>
            <a:ext cx="7492621" cy="1538883"/>
          </a:xfrm>
          <a:prstGeom prst="rect">
            <a:avLst/>
          </a:prstGeom>
          <a:noFill/>
        </p:spPr>
        <p:txBody>
          <a:bodyPr wrap="square" rtlCol="0">
            <a:spAutoFit/>
          </a:bodyPr>
          <a:lstStyle/>
          <a:p>
            <a:r>
              <a:rPr lang="en-US" sz="4000" dirty="0" smtClean="0">
                <a:latin typeface="Imprint MT Shadow" pitchFamily="82" charset="0"/>
              </a:rPr>
              <a:t>Leonardo </a:t>
            </a:r>
            <a:r>
              <a:rPr lang="en-US" sz="4000" dirty="0" err="1" smtClean="0">
                <a:latin typeface="Imprint MT Shadow" pitchFamily="82" charset="0"/>
              </a:rPr>
              <a:t>da</a:t>
            </a:r>
            <a:r>
              <a:rPr lang="en-US" sz="4000" dirty="0" smtClean="0">
                <a:latin typeface="Imprint MT Shadow" pitchFamily="82" charset="0"/>
              </a:rPr>
              <a:t> Vinci</a:t>
            </a:r>
          </a:p>
          <a:p>
            <a:r>
              <a:rPr lang="en-US" dirty="0" smtClean="0"/>
              <a:t>Painter, Sculptor, Architect, Musician, Scientist, Mathematician, </a:t>
            </a:r>
          </a:p>
          <a:p>
            <a:r>
              <a:rPr lang="en-US" dirty="0" smtClean="0"/>
              <a:t>Engineer, Inventor, Anatomist, Geologist, Cartographer, Botanist, Writer</a:t>
            </a:r>
          </a:p>
          <a:p>
            <a:r>
              <a:rPr lang="en-US" dirty="0" smtClean="0"/>
              <a:t>(1452-1519)</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rint MT Shadow" pitchFamily="82" charset="0"/>
              </a:rPr>
              <a:t>Boundary Conditions</a:t>
            </a:r>
            <a:endParaRPr lang="en-US" dirty="0">
              <a:latin typeface="Imprint MT Shadow" pitchFamily="82" charset="0"/>
            </a:endParaRPr>
          </a:p>
        </p:txBody>
      </p:sp>
      <p:sp>
        <p:nvSpPr>
          <p:cNvPr id="3" name="Content Placeholder 2"/>
          <p:cNvSpPr>
            <a:spLocks noGrp="1"/>
          </p:cNvSpPr>
          <p:nvPr>
            <p:ph idx="1"/>
          </p:nvPr>
        </p:nvSpPr>
        <p:spPr>
          <a:xfrm>
            <a:off x="457200" y="1371600"/>
            <a:ext cx="8229600" cy="5486400"/>
          </a:xfrm>
        </p:spPr>
        <p:txBody>
          <a:bodyPr>
            <a:normAutofit/>
          </a:bodyPr>
          <a:lstStyle/>
          <a:p>
            <a:endParaRPr lang="en-US" sz="1800" dirty="0" smtClean="0"/>
          </a:p>
          <a:p>
            <a:endParaRPr lang="en-US" sz="1800" dirty="0" smtClean="0"/>
          </a:p>
          <a:p>
            <a:r>
              <a:rPr lang="en-US" sz="1800" dirty="0" smtClean="0"/>
              <a:t>Cantilevered beam</a:t>
            </a:r>
          </a:p>
          <a:p>
            <a:endParaRPr lang="en-US" sz="1800" dirty="0" smtClean="0"/>
          </a:p>
          <a:p>
            <a:pPr>
              <a:buNone/>
            </a:pPr>
            <a:endParaRPr lang="en-US" sz="1800" dirty="0" smtClean="0"/>
          </a:p>
          <a:p>
            <a:pPr>
              <a:buNone/>
            </a:pPr>
            <a:endParaRPr lang="en-US" sz="1800" dirty="0" smtClean="0"/>
          </a:p>
          <a:p>
            <a:endParaRPr lang="en-US" sz="1800" dirty="0" smtClean="0"/>
          </a:p>
          <a:p>
            <a:r>
              <a:rPr lang="en-US" sz="1800" dirty="0" smtClean="0"/>
              <a:t>Mixed (fixed-simple)</a:t>
            </a:r>
          </a:p>
          <a:p>
            <a:endParaRPr lang="en-US" sz="1800" dirty="0" smtClean="0"/>
          </a:p>
          <a:p>
            <a:pPr>
              <a:buNone/>
            </a:pPr>
            <a:endParaRPr lang="en-US" sz="1800" dirty="0" smtClean="0"/>
          </a:p>
          <a:p>
            <a:pPr>
              <a:buNone/>
            </a:pPr>
            <a:endParaRPr lang="en-US" sz="1800" dirty="0" smtClean="0"/>
          </a:p>
          <a:p>
            <a:pPr>
              <a:buNone/>
            </a:pPr>
            <a:endParaRPr lang="en-US" sz="1800" dirty="0" smtClean="0"/>
          </a:p>
          <a:p>
            <a:r>
              <a:rPr lang="en-US" sz="1800" dirty="0" smtClean="0"/>
              <a:t>Simple supported</a:t>
            </a:r>
            <a:endParaRPr lang="en-US" sz="1800" dirty="0"/>
          </a:p>
        </p:txBody>
      </p:sp>
      <p:sp>
        <p:nvSpPr>
          <p:cNvPr id="5" name="Rectangle 4"/>
          <p:cNvSpPr/>
          <p:nvPr/>
        </p:nvSpPr>
        <p:spPr>
          <a:xfrm>
            <a:off x="3505200" y="1447800"/>
            <a:ext cx="381000" cy="1524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505200" y="3352800"/>
            <a:ext cx="381000" cy="1524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886200" y="1981200"/>
            <a:ext cx="4419600" cy="381000"/>
          </a:xfrm>
          <a:prstGeom prst="rect">
            <a:avLst/>
          </a:prstGeom>
          <a:solidFill>
            <a:schemeClr val="bg1">
              <a:lumMod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86200" y="3886200"/>
            <a:ext cx="4419600" cy="381000"/>
          </a:xfrm>
          <a:prstGeom prst="rect">
            <a:avLst/>
          </a:prstGeom>
          <a:solidFill>
            <a:schemeClr val="bg1">
              <a:lumMod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3352800" y="1295400"/>
            <a:ext cx="152400" cy="1752600"/>
          </a:xfrm>
          <a:custGeom>
            <a:avLst/>
            <a:gdLst>
              <a:gd name="connsiteX0" fmla="*/ 140677 w 166468"/>
              <a:gd name="connsiteY0" fmla="*/ 232117 h 2016369"/>
              <a:gd name="connsiteX1" fmla="*/ 14067 w 166468"/>
              <a:gd name="connsiteY1" fmla="*/ 372794 h 2016369"/>
              <a:gd name="connsiteX2" fmla="*/ 154744 w 166468"/>
              <a:gd name="connsiteY2" fmla="*/ 414997 h 2016369"/>
              <a:gd name="connsiteX3" fmla="*/ 28135 w 166468"/>
              <a:gd name="connsiteY3" fmla="*/ 597877 h 2016369"/>
              <a:gd name="connsiteX4" fmla="*/ 140677 w 166468"/>
              <a:gd name="connsiteY4" fmla="*/ 640080 h 2016369"/>
              <a:gd name="connsiteX5" fmla="*/ 28135 w 166468"/>
              <a:gd name="connsiteY5" fmla="*/ 808892 h 2016369"/>
              <a:gd name="connsiteX6" fmla="*/ 154744 w 166468"/>
              <a:gd name="connsiteY6" fmla="*/ 851095 h 2016369"/>
              <a:gd name="connsiteX7" fmla="*/ 56271 w 166468"/>
              <a:gd name="connsiteY7" fmla="*/ 991772 h 2016369"/>
              <a:gd name="connsiteX8" fmla="*/ 140677 w 166468"/>
              <a:gd name="connsiteY8" fmla="*/ 1062110 h 2016369"/>
              <a:gd name="connsiteX9" fmla="*/ 42203 w 166468"/>
              <a:gd name="connsiteY9" fmla="*/ 1230923 h 2016369"/>
              <a:gd name="connsiteX10" fmla="*/ 154744 w 166468"/>
              <a:gd name="connsiteY10" fmla="*/ 1301261 h 2016369"/>
              <a:gd name="connsiteX11" fmla="*/ 42203 w 166468"/>
              <a:gd name="connsiteY11" fmla="*/ 1498209 h 2016369"/>
              <a:gd name="connsiteX12" fmla="*/ 140677 w 166468"/>
              <a:gd name="connsiteY12" fmla="*/ 1568547 h 2016369"/>
              <a:gd name="connsiteX13" fmla="*/ 0 w 166468"/>
              <a:gd name="connsiteY13" fmla="*/ 1723292 h 2016369"/>
              <a:gd name="connsiteX14" fmla="*/ 140677 w 166468"/>
              <a:gd name="connsiteY14" fmla="*/ 1765495 h 2016369"/>
              <a:gd name="connsiteX15" fmla="*/ 140677 w 166468"/>
              <a:gd name="connsiteY15" fmla="*/ 232117 h 2016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468" h="2016369">
                <a:moveTo>
                  <a:pt x="140677" y="232117"/>
                </a:moveTo>
                <a:cubicBezTo>
                  <a:pt x="119575" y="0"/>
                  <a:pt x="11723" y="342314"/>
                  <a:pt x="14067" y="372794"/>
                </a:cubicBezTo>
                <a:cubicBezTo>
                  <a:pt x="16411" y="403274"/>
                  <a:pt x="152399" y="377483"/>
                  <a:pt x="154744" y="414997"/>
                </a:cubicBezTo>
                <a:cubicBezTo>
                  <a:pt x="157089" y="452511"/>
                  <a:pt x="30479" y="560363"/>
                  <a:pt x="28135" y="597877"/>
                </a:cubicBezTo>
                <a:cubicBezTo>
                  <a:pt x="25791" y="635391"/>
                  <a:pt x="140677" y="604911"/>
                  <a:pt x="140677" y="640080"/>
                </a:cubicBezTo>
                <a:cubicBezTo>
                  <a:pt x="140677" y="675249"/>
                  <a:pt x="25791" y="773723"/>
                  <a:pt x="28135" y="808892"/>
                </a:cubicBezTo>
                <a:cubicBezTo>
                  <a:pt x="30480" y="844061"/>
                  <a:pt x="150055" y="820615"/>
                  <a:pt x="154744" y="851095"/>
                </a:cubicBezTo>
                <a:cubicBezTo>
                  <a:pt x="159433" y="881575"/>
                  <a:pt x="58616" y="956603"/>
                  <a:pt x="56271" y="991772"/>
                </a:cubicBezTo>
                <a:cubicBezTo>
                  <a:pt x="53927" y="1026941"/>
                  <a:pt x="143022" y="1022252"/>
                  <a:pt x="140677" y="1062110"/>
                </a:cubicBezTo>
                <a:cubicBezTo>
                  <a:pt x="138332" y="1101969"/>
                  <a:pt x="39859" y="1191065"/>
                  <a:pt x="42203" y="1230923"/>
                </a:cubicBezTo>
                <a:cubicBezTo>
                  <a:pt x="44548" y="1270782"/>
                  <a:pt x="154744" y="1256713"/>
                  <a:pt x="154744" y="1301261"/>
                </a:cubicBezTo>
                <a:cubicBezTo>
                  <a:pt x="154744" y="1345809"/>
                  <a:pt x="44547" y="1453661"/>
                  <a:pt x="42203" y="1498209"/>
                </a:cubicBezTo>
                <a:cubicBezTo>
                  <a:pt x="39859" y="1542757"/>
                  <a:pt x="147711" y="1531033"/>
                  <a:pt x="140677" y="1568547"/>
                </a:cubicBezTo>
                <a:cubicBezTo>
                  <a:pt x="133643" y="1606061"/>
                  <a:pt x="0" y="1690467"/>
                  <a:pt x="0" y="1723292"/>
                </a:cubicBezTo>
                <a:cubicBezTo>
                  <a:pt x="0" y="1756117"/>
                  <a:pt x="114886" y="2016369"/>
                  <a:pt x="140677" y="1765495"/>
                </a:cubicBezTo>
                <a:cubicBezTo>
                  <a:pt x="166468" y="1514621"/>
                  <a:pt x="161779" y="464234"/>
                  <a:pt x="140677" y="232117"/>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3352800" y="3200400"/>
            <a:ext cx="152400" cy="1752600"/>
          </a:xfrm>
          <a:custGeom>
            <a:avLst/>
            <a:gdLst>
              <a:gd name="connsiteX0" fmla="*/ 140677 w 166468"/>
              <a:gd name="connsiteY0" fmla="*/ 232117 h 2016369"/>
              <a:gd name="connsiteX1" fmla="*/ 14067 w 166468"/>
              <a:gd name="connsiteY1" fmla="*/ 372794 h 2016369"/>
              <a:gd name="connsiteX2" fmla="*/ 154744 w 166468"/>
              <a:gd name="connsiteY2" fmla="*/ 414997 h 2016369"/>
              <a:gd name="connsiteX3" fmla="*/ 28135 w 166468"/>
              <a:gd name="connsiteY3" fmla="*/ 597877 h 2016369"/>
              <a:gd name="connsiteX4" fmla="*/ 140677 w 166468"/>
              <a:gd name="connsiteY4" fmla="*/ 640080 h 2016369"/>
              <a:gd name="connsiteX5" fmla="*/ 28135 w 166468"/>
              <a:gd name="connsiteY5" fmla="*/ 808892 h 2016369"/>
              <a:gd name="connsiteX6" fmla="*/ 154744 w 166468"/>
              <a:gd name="connsiteY6" fmla="*/ 851095 h 2016369"/>
              <a:gd name="connsiteX7" fmla="*/ 56271 w 166468"/>
              <a:gd name="connsiteY7" fmla="*/ 991772 h 2016369"/>
              <a:gd name="connsiteX8" fmla="*/ 140677 w 166468"/>
              <a:gd name="connsiteY8" fmla="*/ 1062110 h 2016369"/>
              <a:gd name="connsiteX9" fmla="*/ 42203 w 166468"/>
              <a:gd name="connsiteY9" fmla="*/ 1230923 h 2016369"/>
              <a:gd name="connsiteX10" fmla="*/ 154744 w 166468"/>
              <a:gd name="connsiteY10" fmla="*/ 1301261 h 2016369"/>
              <a:gd name="connsiteX11" fmla="*/ 42203 w 166468"/>
              <a:gd name="connsiteY11" fmla="*/ 1498209 h 2016369"/>
              <a:gd name="connsiteX12" fmla="*/ 140677 w 166468"/>
              <a:gd name="connsiteY12" fmla="*/ 1568547 h 2016369"/>
              <a:gd name="connsiteX13" fmla="*/ 0 w 166468"/>
              <a:gd name="connsiteY13" fmla="*/ 1723292 h 2016369"/>
              <a:gd name="connsiteX14" fmla="*/ 140677 w 166468"/>
              <a:gd name="connsiteY14" fmla="*/ 1765495 h 2016369"/>
              <a:gd name="connsiteX15" fmla="*/ 140677 w 166468"/>
              <a:gd name="connsiteY15" fmla="*/ 232117 h 2016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468" h="2016369">
                <a:moveTo>
                  <a:pt x="140677" y="232117"/>
                </a:moveTo>
                <a:cubicBezTo>
                  <a:pt x="119575" y="0"/>
                  <a:pt x="11723" y="342314"/>
                  <a:pt x="14067" y="372794"/>
                </a:cubicBezTo>
                <a:cubicBezTo>
                  <a:pt x="16411" y="403274"/>
                  <a:pt x="152399" y="377483"/>
                  <a:pt x="154744" y="414997"/>
                </a:cubicBezTo>
                <a:cubicBezTo>
                  <a:pt x="157089" y="452511"/>
                  <a:pt x="30479" y="560363"/>
                  <a:pt x="28135" y="597877"/>
                </a:cubicBezTo>
                <a:cubicBezTo>
                  <a:pt x="25791" y="635391"/>
                  <a:pt x="140677" y="604911"/>
                  <a:pt x="140677" y="640080"/>
                </a:cubicBezTo>
                <a:cubicBezTo>
                  <a:pt x="140677" y="675249"/>
                  <a:pt x="25791" y="773723"/>
                  <a:pt x="28135" y="808892"/>
                </a:cubicBezTo>
                <a:cubicBezTo>
                  <a:pt x="30480" y="844061"/>
                  <a:pt x="150055" y="820615"/>
                  <a:pt x="154744" y="851095"/>
                </a:cubicBezTo>
                <a:cubicBezTo>
                  <a:pt x="159433" y="881575"/>
                  <a:pt x="58616" y="956603"/>
                  <a:pt x="56271" y="991772"/>
                </a:cubicBezTo>
                <a:cubicBezTo>
                  <a:pt x="53927" y="1026941"/>
                  <a:pt x="143022" y="1022252"/>
                  <a:pt x="140677" y="1062110"/>
                </a:cubicBezTo>
                <a:cubicBezTo>
                  <a:pt x="138332" y="1101969"/>
                  <a:pt x="39859" y="1191065"/>
                  <a:pt x="42203" y="1230923"/>
                </a:cubicBezTo>
                <a:cubicBezTo>
                  <a:pt x="44548" y="1270782"/>
                  <a:pt x="154744" y="1256713"/>
                  <a:pt x="154744" y="1301261"/>
                </a:cubicBezTo>
                <a:cubicBezTo>
                  <a:pt x="154744" y="1345809"/>
                  <a:pt x="44547" y="1453661"/>
                  <a:pt x="42203" y="1498209"/>
                </a:cubicBezTo>
                <a:cubicBezTo>
                  <a:pt x="39859" y="1542757"/>
                  <a:pt x="147711" y="1531033"/>
                  <a:pt x="140677" y="1568547"/>
                </a:cubicBezTo>
                <a:cubicBezTo>
                  <a:pt x="133643" y="1606061"/>
                  <a:pt x="0" y="1690467"/>
                  <a:pt x="0" y="1723292"/>
                </a:cubicBezTo>
                <a:cubicBezTo>
                  <a:pt x="0" y="1756117"/>
                  <a:pt x="114886" y="2016369"/>
                  <a:pt x="140677" y="1765495"/>
                </a:cubicBezTo>
                <a:cubicBezTo>
                  <a:pt x="166468" y="1514621"/>
                  <a:pt x="161779" y="464234"/>
                  <a:pt x="140677" y="232117"/>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3733800" y="5638800"/>
            <a:ext cx="4724400" cy="838200"/>
            <a:chOff x="3733800" y="5638800"/>
            <a:chExt cx="4724400" cy="838200"/>
          </a:xfrm>
        </p:grpSpPr>
        <p:sp>
          <p:nvSpPr>
            <p:cNvPr id="11" name="Rectangle 10"/>
            <p:cNvSpPr/>
            <p:nvPr/>
          </p:nvSpPr>
          <p:spPr>
            <a:xfrm>
              <a:off x="3886200" y="5638800"/>
              <a:ext cx="4419600" cy="381000"/>
            </a:xfrm>
            <a:prstGeom prst="rect">
              <a:avLst/>
            </a:prstGeom>
            <a:solidFill>
              <a:schemeClr val="bg1">
                <a:lumMod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a:off x="3733800" y="6019800"/>
              <a:ext cx="533400" cy="457200"/>
            </a:xfrm>
            <a:prstGeom prst="triangle">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p:cNvSpPr/>
            <p:nvPr/>
          </p:nvSpPr>
          <p:spPr>
            <a:xfrm>
              <a:off x="7924800" y="6019800"/>
              <a:ext cx="533400" cy="457200"/>
            </a:xfrm>
            <a:prstGeom prst="triangle">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Isosceles Triangle 13"/>
          <p:cNvSpPr/>
          <p:nvPr/>
        </p:nvSpPr>
        <p:spPr>
          <a:xfrm>
            <a:off x="7924800" y="4267200"/>
            <a:ext cx="533400" cy="457200"/>
          </a:xfrm>
          <a:prstGeom prst="triangle">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rint MT Shadow" pitchFamily="82" charset="0"/>
              </a:rPr>
              <a:t>Loading and Span</a:t>
            </a:r>
            <a:endParaRPr lang="en-US" dirty="0">
              <a:latin typeface="Imprint MT Shadow" pitchFamily="82" charset="0"/>
            </a:endParaRPr>
          </a:p>
        </p:txBody>
      </p:sp>
      <p:sp>
        <p:nvSpPr>
          <p:cNvPr id="3" name="Content Placeholder 2"/>
          <p:cNvSpPr>
            <a:spLocks noGrp="1"/>
          </p:cNvSpPr>
          <p:nvPr>
            <p:ph idx="1"/>
          </p:nvPr>
        </p:nvSpPr>
        <p:spPr/>
        <p:txBody>
          <a:bodyPr>
            <a:normAutofit fontScale="92500" lnSpcReduction="20000"/>
          </a:bodyPr>
          <a:lstStyle/>
          <a:p>
            <a:pPr>
              <a:buNone/>
            </a:pPr>
            <a:endParaRPr lang="en-US" sz="1800" dirty="0" smtClean="0"/>
          </a:p>
          <a:p>
            <a:r>
              <a:rPr lang="en-US" sz="1800" dirty="0" smtClean="0"/>
              <a:t>Uniform loading</a:t>
            </a:r>
          </a:p>
          <a:p>
            <a:endParaRPr lang="en-US" sz="1800" dirty="0" smtClean="0"/>
          </a:p>
          <a:p>
            <a:endParaRPr lang="en-US" sz="1800" dirty="0" smtClean="0"/>
          </a:p>
          <a:p>
            <a:endParaRPr lang="en-US" sz="1800" dirty="0" smtClean="0"/>
          </a:p>
          <a:p>
            <a:endParaRPr lang="en-US" sz="1800" dirty="0" smtClean="0"/>
          </a:p>
          <a:p>
            <a:r>
              <a:rPr lang="en-US" sz="1800" dirty="0" smtClean="0"/>
              <a:t>Non uniform loading</a:t>
            </a:r>
          </a:p>
          <a:p>
            <a:endParaRPr lang="en-US" sz="1800" dirty="0" smtClean="0"/>
          </a:p>
          <a:p>
            <a:endParaRPr lang="en-US" sz="1800" dirty="0" smtClean="0"/>
          </a:p>
          <a:p>
            <a:endParaRPr lang="en-US" sz="1800" dirty="0" smtClean="0"/>
          </a:p>
          <a:p>
            <a:endParaRPr lang="en-US" sz="1800" dirty="0" smtClean="0"/>
          </a:p>
          <a:p>
            <a:r>
              <a:rPr lang="en-US" sz="1800" dirty="0" smtClean="0"/>
              <a:t>Point loading</a:t>
            </a:r>
          </a:p>
          <a:p>
            <a:endParaRPr lang="en-US" sz="1800" dirty="0" smtClean="0"/>
          </a:p>
          <a:p>
            <a:endParaRPr lang="en-US" sz="1800" dirty="0" smtClean="0"/>
          </a:p>
          <a:p>
            <a:pPr>
              <a:buNone/>
            </a:pPr>
            <a:endParaRPr lang="en-US" sz="1800" dirty="0" smtClean="0"/>
          </a:p>
          <a:p>
            <a:endParaRPr lang="en-US" sz="1800" dirty="0" smtClean="0"/>
          </a:p>
          <a:p>
            <a:r>
              <a:rPr lang="en-US" sz="1800" dirty="0" smtClean="0"/>
              <a:t>Span = distance between supports</a:t>
            </a:r>
          </a:p>
          <a:p>
            <a:endParaRPr lang="en-US" dirty="0"/>
          </a:p>
        </p:txBody>
      </p:sp>
      <p:grpSp>
        <p:nvGrpSpPr>
          <p:cNvPr id="4" name="Group 3"/>
          <p:cNvGrpSpPr/>
          <p:nvPr/>
        </p:nvGrpSpPr>
        <p:grpSpPr>
          <a:xfrm>
            <a:off x="3200400" y="1905000"/>
            <a:ext cx="4724400" cy="838200"/>
            <a:chOff x="3733800" y="5638800"/>
            <a:chExt cx="4724400" cy="838200"/>
          </a:xfrm>
        </p:grpSpPr>
        <p:sp>
          <p:nvSpPr>
            <p:cNvPr id="5" name="Rectangle 4"/>
            <p:cNvSpPr/>
            <p:nvPr/>
          </p:nvSpPr>
          <p:spPr>
            <a:xfrm>
              <a:off x="3886200" y="5638800"/>
              <a:ext cx="4419600" cy="381000"/>
            </a:xfrm>
            <a:prstGeom prst="rect">
              <a:avLst/>
            </a:prstGeom>
            <a:solidFill>
              <a:schemeClr val="bg1">
                <a:lumMod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p:nvSpPr>
          <p:spPr>
            <a:xfrm>
              <a:off x="3733800" y="6019800"/>
              <a:ext cx="533400" cy="457200"/>
            </a:xfrm>
            <a:prstGeom prst="triangle">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a:off x="7924800" y="6019800"/>
              <a:ext cx="533400" cy="457200"/>
            </a:xfrm>
            <a:prstGeom prst="triangle">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3200400" y="3221294"/>
            <a:ext cx="4724400" cy="838200"/>
            <a:chOff x="3733800" y="5638800"/>
            <a:chExt cx="4724400" cy="838200"/>
          </a:xfrm>
        </p:grpSpPr>
        <p:sp>
          <p:nvSpPr>
            <p:cNvPr id="9" name="Rectangle 8"/>
            <p:cNvSpPr/>
            <p:nvPr/>
          </p:nvSpPr>
          <p:spPr>
            <a:xfrm>
              <a:off x="3886200" y="5638800"/>
              <a:ext cx="4419600" cy="381000"/>
            </a:xfrm>
            <a:prstGeom prst="rect">
              <a:avLst/>
            </a:prstGeom>
            <a:solidFill>
              <a:schemeClr val="bg1">
                <a:lumMod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a:off x="3733800" y="6019800"/>
              <a:ext cx="533400" cy="457200"/>
            </a:xfrm>
            <a:prstGeom prst="triangle">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a:off x="7924800" y="6019800"/>
              <a:ext cx="533400" cy="457200"/>
            </a:xfrm>
            <a:prstGeom prst="triangle">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3200400" y="4627306"/>
            <a:ext cx="4724400" cy="838200"/>
            <a:chOff x="3733800" y="5638800"/>
            <a:chExt cx="4724400" cy="838200"/>
          </a:xfrm>
        </p:grpSpPr>
        <p:sp>
          <p:nvSpPr>
            <p:cNvPr id="13" name="Rectangle 12"/>
            <p:cNvSpPr/>
            <p:nvPr/>
          </p:nvSpPr>
          <p:spPr>
            <a:xfrm>
              <a:off x="3886200" y="5638800"/>
              <a:ext cx="4419600" cy="381000"/>
            </a:xfrm>
            <a:prstGeom prst="rect">
              <a:avLst/>
            </a:prstGeom>
            <a:solidFill>
              <a:schemeClr val="bg1">
                <a:lumMod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a:off x="3733800" y="6019800"/>
              <a:ext cx="533400" cy="457200"/>
            </a:xfrm>
            <a:prstGeom prst="triangle">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a:off x="7924800" y="6019800"/>
              <a:ext cx="533400" cy="457200"/>
            </a:xfrm>
            <a:prstGeom prst="triangle">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Down Arrow 15"/>
          <p:cNvSpPr/>
          <p:nvPr/>
        </p:nvSpPr>
        <p:spPr>
          <a:xfrm>
            <a:off x="3609667" y="1316293"/>
            <a:ext cx="248265" cy="567813"/>
          </a:xfrm>
          <a:prstGeom prst="downArrow">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a:off x="4134465" y="1316293"/>
            <a:ext cx="248265" cy="567813"/>
          </a:xfrm>
          <a:prstGeom prst="downArrow">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a:off x="4638367" y="1316293"/>
            <a:ext cx="248265" cy="588707"/>
          </a:xfrm>
          <a:prstGeom prst="downArrow">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a:off x="5126294" y="1316293"/>
            <a:ext cx="248265" cy="567813"/>
          </a:xfrm>
          <a:prstGeom prst="downArrow">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a:off x="5612991" y="1316293"/>
            <a:ext cx="248265" cy="567813"/>
          </a:xfrm>
          <a:prstGeom prst="downArrow">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p:cNvSpPr/>
          <p:nvPr/>
        </p:nvSpPr>
        <p:spPr>
          <a:xfrm>
            <a:off x="6055442" y="1316293"/>
            <a:ext cx="248265" cy="567813"/>
          </a:xfrm>
          <a:prstGeom prst="downArrow">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p:cNvSpPr/>
          <p:nvPr/>
        </p:nvSpPr>
        <p:spPr>
          <a:xfrm>
            <a:off x="6527391" y="1337187"/>
            <a:ext cx="248265" cy="567813"/>
          </a:xfrm>
          <a:prstGeom prst="downArrow">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a:off x="6955094" y="1337187"/>
            <a:ext cx="248265" cy="567813"/>
          </a:xfrm>
          <a:prstGeom prst="downArrow">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wn Arrow 23"/>
          <p:cNvSpPr/>
          <p:nvPr/>
        </p:nvSpPr>
        <p:spPr>
          <a:xfrm>
            <a:off x="7391400" y="1337187"/>
            <a:ext cx="248265" cy="567813"/>
          </a:xfrm>
          <a:prstGeom prst="downArrow">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wn Arrow 24"/>
          <p:cNvSpPr/>
          <p:nvPr/>
        </p:nvSpPr>
        <p:spPr>
          <a:xfrm>
            <a:off x="5612991" y="2653481"/>
            <a:ext cx="248265" cy="567813"/>
          </a:xfrm>
          <a:prstGeom prst="downArrow">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wn Arrow 25"/>
          <p:cNvSpPr/>
          <p:nvPr/>
        </p:nvSpPr>
        <p:spPr>
          <a:xfrm>
            <a:off x="6030861" y="2653481"/>
            <a:ext cx="496530" cy="567813"/>
          </a:xfrm>
          <a:prstGeom prst="downArrow">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own Arrow 26"/>
          <p:cNvSpPr/>
          <p:nvPr/>
        </p:nvSpPr>
        <p:spPr>
          <a:xfrm>
            <a:off x="6527391" y="2653481"/>
            <a:ext cx="372397" cy="567813"/>
          </a:xfrm>
          <a:prstGeom prst="downArrow">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own Arrow 27"/>
          <p:cNvSpPr/>
          <p:nvPr/>
        </p:nvSpPr>
        <p:spPr>
          <a:xfrm>
            <a:off x="6955095" y="2653481"/>
            <a:ext cx="560438" cy="567813"/>
          </a:xfrm>
          <a:prstGeom prst="downArrow">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own Arrow 28"/>
          <p:cNvSpPr/>
          <p:nvPr/>
        </p:nvSpPr>
        <p:spPr>
          <a:xfrm>
            <a:off x="5488858" y="4059493"/>
            <a:ext cx="248265" cy="567813"/>
          </a:xfrm>
          <a:prstGeom prst="downArrow">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Imprint MT Shadow" pitchFamily="82" charset="0"/>
              </a:rPr>
              <a:t>Simple Load Beam</a:t>
            </a:r>
            <a:endParaRPr lang="en-US" dirty="0">
              <a:latin typeface="Imprint MT Shadow" pitchFamily="82" charset="0"/>
            </a:endParaRPr>
          </a:p>
        </p:txBody>
      </p:sp>
      <p:sp>
        <p:nvSpPr>
          <p:cNvPr id="3" name="Content Placeholder 2"/>
          <p:cNvSpPr>
            <a:spLocks noGrp="1"/>
          </p:cNvSpPr>
          <p:nvPr>
            <p:ph idx="1"/>
          </p:nvPr>
        </p:nvSpPr>
        <p:spPr>
          <a:xfrm>
            <a:off x="457200" y="3886200"/>
            <a:ext cx="8229600" cy="2239963"/>
          </a:xfrm>
        </p:spPr>
        <p:txBody>
          <a:bodyPr>
            <a:normAutofit/>
          </a:bodyPr>
          <a:lstStyle/>
          <a:p>
            <a:r>
              <a:rPr lang="en-US" dirty="0" smtClean="0"/>
              <a:t>Given as weight at position</a:t>
            </a:r>
          </a:p>
          <a:p>
            <a:endParaRPr lang="en-US" baseline="30000" dirty="0" smtClean="0"/>
          </a:p>
        </p:txBody>
      </p:sp>
      <p:sp>
        <p:nvSpPr>
          <p:cNvPr id="4" name="Rectangle 3"/>
          <p:cNvSpPr/>
          <p:nvPr/>
        </p:nvSpPr>
        <p:spPr>
          <a:xfrm>
            <a:off x="2057400" y="2362200"/>
            <a:ext cx="4648200" cy="609600"/>
          </a:xfrm>
          <a:prstGeom prst="rect">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Isosceles Triangle 4"/>
          <p:cNvSpPr/>
          <p:nvPr/>
        </p:nvSpPr>
        <p:spPr>
          <a:xfrm>
            <a:off x="1905000" y="2971800"/>
            <a:ext cx="457200" cy="533400"/>
          </a:xfrm>
          <a:prstGeom prst="triangle">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Isosceles Triangle 5"/>
          <p:cNvSpPr/>
          <p:nvPr/>
        </p:nvSpPr>
        <p:spPr>
          <a:xfrm>
            <a:off x="6400800" y="2971800"/>
            <a:ext cx="457200" cy="533400"/>
          </a:xfrm>
          <a:prstGeom prst="triangle">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3657600" y="2514600"/>
            <a:ext cx="1447800" cy="369332"/>
          </a:xfrm>
          <a:prstGeom prst="rect">
            <a:avLst/>
          </a:prstGeom>
          <a:noFill/>
        </p:spPr>
        <p:txBody>
          <a:bodyPr wrap="square" rtlCol="0">
            <a:spAutoFit/>
          </a:bodyPr>
          <a:lstStyle/>
          <a:p>
            <a:r>
              <a:rPr lang="en-US" dirty="0" smtClean="0"/>
              <a:t>     Beam</a:t>
            </a:r>
            <a:endParaRPr lang="en-US" dirty="0"/>
          </a:p>
        </p:txBody>
      </p:sp>
      <p:cxnSp>
        <p:nvCxnSpPr>
          <p:cNvPr id="9" name="Straight Connector 8"/>
          <p:cNvCxnSpPr/>
          <p:nvPr/>
        </p:nvCxnSpPr>
        <p:spPr>
          <a:xfrm rot="5400000" flipH="1" flipV="1">
            <a:off x="1714500" y="2019300"/>
            <a:ext cx="685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057400" y="1981200"/>
            <a:ext cx="2133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971800" y="1676400"/>
            <a:ext cx="304800" cy="369332"/>
          </a:xfrm>
          <a:prstGeom prst="rect">
            <a:avLst/>
          </a:prstGeom>
          <a:noFill/>
        </p:spPr>
        <p:txBody>
          <a:bodyPr wrap="square" rtlCol="0">
            <a:spAutoFit/>
          </a:bodyPr>
          <a:lstStyle/>
          <a:p>
            <a:r>
              <a:rPr lang="en-US" dirty="0" smtClean="0"/>
              <a:t>a</a:t>
            </a:r>
            <a:endParaRPr lang="en-US" dirty="0"/>
          </a:p>
        </p:txBody>
      </p:sp>
      <p:cxnSp>
        <p:nvCxnSpPr>
          <p:cNvPr id="16" name="Straight Connector 15"/>
          <p:cNvCxnSpPr/>
          <p:nvPr/>
        </p:nvCxnSpPr>
        <p:spPr>
          <a:xfrm>
            <a:off x="2057400" y="3733800"/>
            <a:ext cx="46482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114800" y="3352800"/>
            <a:ext cx="457200" cy="369332"/>
          </a:xfrm>
          <a:prstGeom prst="rect">
            <a:avLst/>
          </a:prstGeom>
          <a:noFill/>
        </p:spPr>
        <p:txBody>
          <a:bodyPr wrap="square" rtlCol="0">
            <a:spAutoFit/>
          </a:bodyPr>
          <a:lstStyle/>
          <a:p>
            <a:r>
              <a:rPr lang="en-US" i="1" dirty="0" smtClean="0"/>
              <a:t>L</a:t>
            </a:r>
            <a:endParaRPr lang="en-US" i="1" dirty="0"/>
          </a:p>
        </p:txBody>
      </p:sp>
      <p:sp>
        <p:nvSpPr>
          <p:cNvPr id="15" name="Down Arrow 14"/>
          <p:cNvSpPr/>
          <p:nvPr/>
        </p:nvSpPr>
        <p:spPr>
          <a:xfrm>
            <a:off x="4191000" y="1371600"/>
            <a:ext cx="152400" cy="978408"/>
          </a:xfrm>
          <a:prstGeom prst="downArrow">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lstStyle/>
          <a:p>
            <a:r>
              <a:rPr lang="en-US" dirty="0" smtClean="0">
                <a:latin typeface="Imprint MT Shadow" pitchFamily="82" charset="0"/>
              </a:rPr>
              <a:t>Common Material Properties</a:t>
            </a:r>
            <a:endParaRPr lang="en-US" dirty="0">
              <a:latin typeface="Imprint MT Shadow" pitchFamily="82" charset="0"/>
            </a:endParaRPr>
          </a:p>
        </p:txBody>
      </p:sp>
      <p:pic>
        <p:nvPicPr>
          <p:cNvPr id="17409" name="Picture 1"/>
          <p:cNvPicPr>
            <a:picLocks noGrp="1" noChangeAspect="1" noChangeArrowheads="1"/>
          </p:cNvPicPr>
          <p:nvPr>
            <p:ph idx="1"/>
          </p:nvPr>
        </p:nvPicPr>
        <p:blipFill>
          <a:blip r:embed="rId3" cstate="print"/>
          <a:srcRect/>
          <a:stretch>
            <a:fillRect/>
          </a:stretch>
        </p:blipFill>
        <p:spPr bwMode="auto">
          <a:xfrm>
            <a:off x="152400" y="1219200"/>
            <a:ext cx="4400550" cy="2766060"/>
          </a:xfrm>
          <a:prstGeom prst="rect">
            <a:avLst/>
          </a:prstGeom>
          <a:noFill/>
          <a:ln w="9525">
            <a:noFill/>
            <a:miter lim="800000"/>
            <a:headEnd/>
            <a:tailEnd/>
          </a:ln>
          <a:effectLst/>
        </p:spPr>
      </p:pic>
      <p:pic>
        <p:nvPicPr>
          <p:cNvPr id="17410" name="Picture 2"/>
          <p:cNvPicPr>
            <a:picLocks noChangeAspect="1" noChangeArrowheads="1"/>
          </p:cNvPicPr>
          <p:nvPr/>
        </p:nvPicPr>
        <p:blipFill>
          <a:blip r:embed="rId4" cstate="print"/>
          <a:srcRect/>
          <a:stretch>
            <a:fillRect/>
          </a:stretch>
        </p:blipFill>
        <p:spPr bwMode="auto">
          <a:xfrm>
            <a:off x="5181600" y="1219200"/>
            <a:ext cx="3733800" cy="2775122"/>
          </a:xfrm>
          <a:prstGeom prst="rect">
            <a:avLst/>
          </a:prstGeom>
          <a:noFill/>
          <a:ln w="9525">
            <a:noFill/>
            <a:miter lim="800000"/>
            <a:headEnd/>
            <a:tailEnd/>
          </a:ln>
          <a:effectLst/>
        </p:spPr>
      </p:pic>
      <p:pic>
        <p:nvPicPr>
          <p:cNvPr id="17411" name="Picture 3"/>
          <p:cNvPicPr>
            <a:picLocks noChangeAspect="1" noChangeArrowheads="1"/>
          </p:cNvPicPr>
          <p:nvPr/>
        </p:nvPicPr>
        <p:blipFill>
          <a:blip r:embed="rId5" cstate="print"/>
          <a:srcRect/>
          <a:stretch>
            <a:fillRect/>
          </a:stretch>
        </p:blipFill>
        <p:spPr bwMode="auto">
          <a:xfrm>
            <a:off x="5638800" y="4191000"/>
            <a:ext cx="3238500" cy="2461260"/>
          </a:xfrm>
          <a:prstGeom prst="rect">
            <a:avLst/>
          </a:prstGeom>
          <a:noFill/>
          <a:ln w="9525">
            <a:noFill/>
            <a:miter lim="800000"/>
            <a:headEnd/>
            <a:tailEnd/>
          </a:ln>
          <a:effectLst/>
        </p:spPr>
      </p:pic>
      <p:pic>
        <p:nvPicPr>
          <p:cNvPr id="17412" name="Picture 4"/>
          <p:cNvPicPr>
            <a:picLocks noChangeAspect="1" noChangeArrowheads="1"/>
          </p:cNvPicPr>
          <p:nvPr/>
        </p:nvPicPr>
        <p:blipFill>
          <a:blip r:embed="rId6" cstate="print"/>
          <a:srcRect/>
          <a:stretch>
            <a:fillRect/>
          </a:stretch>
        </p:blipFill>
        <p:spPr bwMode="auto">
          <a:xfrm>
            <a:off x="533400" y="4309237"/>
            <a:ext cx="3581400" cy="2548763"/>
          </a:xfrm>
          <a:prstGeom prst="rect">
            <a:avLst/>
          </a:prstGeom>
          <a:noFill/>
          <a:ln w="9525">
            <a:noFill/>
            <a:miter lim="800000"/>
            <a:headEnd/>
            <a:tailEnd/>
          </a:ln>
          <a:effectLst/>
        </p:spPr>
      </p:pic>
      <p:sp>
        <p:nvSpPr>
          <p:cNvPr id="8" name="TextBox 7"/>
          <p:cNvSpPr txBox="1"/>
          <p:nvPr/>
        </p:nvSpPr>
        <p:spPr>
          <a:xfrm>
            <a:off x="3657600" y="1295400"/>
            <a:ext cx="1371600" cy="707886"/>
          </a:xfrm>
          <a:prstGeom prst="rect">
            <a:avLst/>
          </a:prstGeom>
          <a:solidFill>
            <a:schemeClr val="bg1">
              <a:lumMod val="85000"/>
            </a:schemeClr>
          </a:solidFill>
          <a:ln w="57150">
            <a:solidFill>
              <a:srgbClr val="7030A0"/>
            </a:solidFill>
          </a:ln>
        </p:spPr>
        <p:txBody>
          <a:bodyPr wrap="square" rtlCol="0">
            <a:spAutoFit/>
          </a:bodyPr>
          <a:lstStyle/>
          <a:p>
            <a:r>
              <a:rPr lang="en-US" sz="4000" dirty="0" smtClean="0"/>
              <a:t> Steel</a:t>
            </a:r>
          </a:p>
        </p:txBody>
      </p:sp>
      <p:sp>
        <p:nvSpPr>
          <p:cNvPr id="9" name="Rectangle 8"/>
          <p:cNvSpPr/>
          <p:nvPr/>
        </p:nvSpPr>
        <p:spPr>
          <a:xfrm>
            <a:off x="4114800" y="4343400"/>
            <a:ext cx="1600200" cy="707886"/>
          </a:xfrm>
          <a:prstGeom prst="rect">
            <a:avLst/>
          </a:prstGeom>
          <a:solidFill>
            <a:schemeClr val="bg1">
              <a:lumMod val="85000"/>
            </a:schemeClr>
          </a:solidFill>
          <a:ln w="57150">
            <a:solidFill>
              <a:srgbClr val="7030A0"/>
            </a:solidFill>
          </a:ln>
        </p:spPr>
        <p:txBody>
          <a:bodyPr wrap="square">
            <a:spAutoFit/>
          </a:bodyPr>
          <a:lstStyle/>
          <a:p>
            <a:r>
              <a:rPr lang="en-US" sz="4000" dirty="0" smtClean="0"/>
              <a:t> Wood</a:t>
            </a:r>
            <a:endParaRPr lang="en-US" sz="4000" dirty="0"/>
          </a:p>
        </p:txBody>
      </p:sp>
      <p:sp>
        <p:nvSpPr>
          <p:cNvPr id="10" name="TextBox 9"/>
          <p:cNvSpPr txBox="1"/>
          <p:nvPr/>
        </p:nvSpPr>
        <p:spPr>
          <a:xfrm>
            <a:off x="3429000" y="3200400"/>
            <a:ext cx="2438400" cy="656590"/>
          </a:xfrm>
          <a:prstGeom prst="rect">
            <a:avLst/>
          </a:prstGeom>
          <a:solidFill>
            <a:schemeClr val="bg1">
              <a:lumMod val="85000"/>
            </a:schemeClr>
          </a:solidFill>
          <a:ln w="57150">
            <a:solidFill>
              <a:srgbClr val="7030A0"/>
            </a:solidFill>
          </a:ln>
        </p:spPr>
        <p:txBody>
          <a:bodyPr wrap="square" rtlCol="0">
            <a:spAutoFit/>
          </a:bodyPr>
          <a:lstStyle/>
          <a:p>
            <a:r>
              <a:rPr lang="en-US" dirty="0" smtClean="0"/>
              <a:t>E = modulus of elasticity</a:t>
            </a:r>
          </a:p>
          <a:p>
            <a:r>
              <a:rPr lang="en-US" dirty="0" smtClean="0"/>
              <a:t>   = 30 x 10</a:t>
            </a:r>
            <a:r>
              <a:rPr lang="en-US" baseline="30000" dirty="0" smtClean="0"/>
              <a:t>6</a:t>
            </a:r>
            <a:r>
              <a:rPr lang="en-US" dirty="0" smtClean="0"/>
              <a:t>  psi</a:t>
            </a:r>
            <a:endParaRPr lang="en-US" baseline="-25000" dirty="0"/>
          </a:p>
        </p:txBody>
      </p:sp>
      <p:sp>
        <p:nvSpPr>
          <p:cNvPr id="11" name="TextBox 10"/>
          <p:cNvSpPr txBox="1"/>
          <p:nvPr/>
        </p:nvSpPr>
        <p:spPr>
          <a:xfrm>
            <a:off x="4038600" y="6248400"/>
            <a:ext cx="1828800" cy="369332"/>
          </a:xfrm>
          <a:prstGeom prst="rect">
            <a:avLst/>
          </a:prstGeom>
          <a:solidFill>
            <a:schemeClr val="bg1">
              <a:lumMod val="85000"/>
            </a:schemeClr>
          </a:solidFill>
          <a:ln w="57150">
            <a:solidFill>
              <a:srgbClr val="7030A0"/>
            </a:solidFill>
          </a:ln>
        </p:spPr>
        <p:txBody>
          <a:bodyPr wrap="square" rtlCol="0">
            <a:spAutoFit/>
          </a:bodyPr>
          <a:lstStyle/>
          <a:p>
            <a:r>
              <a:rPr lang="en-US" dirty="0" smtClean="0"/>
              <a:t>E = 1.3 x 10</a:t>
            </a:r>
            <a:r>
              <a:rPr lang="en-US" baseline="30000" dirty="0" smtClean="0"/>
              <a:t>6</a:t>
            </a:r>
            <a:r>
              <a:rPr lang="en-US" dirty="0" smtClean="0"/>
              <a:t>  psi</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Imprint MT Shadow" pitchFamily="82" charset="0"/>
              </a:rPr>
              <a:t>Properties of the shape of the beam</a:t>
            </a:r>
            <a:endParaRPr lang="en-US" dirty="0">
              <a:latin typeface="Imprint MT Shadow" pitchFamily="82" charset="0"/>
            </a:endParaRPr>
          </a:p>
        </p:txBody>
      </p:sp>
      <p:sp>
        <p:nvSpPr>
          <p:cNvPr id="3" name="Content Placeholder 2"/>
          <p:cNvSpPr>
            <a:spLocks noGrp="1"/>
          </p:cNvSpPr>
          <p:nvPr>
            <p:ph idx="1"/>
          </p:nvPr>
        </p:nvSpPr>
        <p:spPr/>
        <p:txBody>
          <a:bodyPr/>
          <a:lstStyle/>
          <a:p>
            <a:r>
              <a:rPr lang="en-US" dirty="0" smtClean="0"/>
              <a:t>I = Second Moment of inertia of a beam cross section about a definite axis, perpendicular to bending plane</a:t>
            </a:r>
          </a:p>
          <a:p>
            <a:r>
              <a:rPr lang="en-US" dirty="0" smtClean="0"/>
              <a:t>Simple case– rectangular cross section:</a:t>
            </a:r>
          </a:p>
          <a:p>
            <a:pPr>
              <a:buNone/>
            </a:pPr>
            <a:r>
              <a:rPr lang="en-US" dirty="0" smtClean="0"/>
              <a:t>   </a:t>
            </a:r>
            <a:endParaRPr lang="en-US" dirty="0"/>
          </a:p>
        </p:txBody>
      </p:sp>
      <p:sp>
        <p:nvSpPr>
          <p:cNvPr id="5" name="Rectangle 4"/>
          <p:cNvSpPr/>
          <p:nvPr/>
        </p:nvSpPr>
        <p:spPr>
          <a:xfrm>
            <a:off x="990600" y="4076700"/>
            <a:ext cx="3810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09600" y="4648200"/>
            <a:ext cx="228600" cy="369332"/>
          </a:xfrm>
          <a:prstGeom prst="rect">
            <a:avLst/>
          </a:prstGeom>
          <a:noFill/>
        </p:spPr>
        <p:txBody>
          <a:bodyPr wrap="square" rtlCol="0">
            <a:spAutoFit/>
          </a:bodyPr>
          <a:lstStyle/>
          <a:p>
            <a:r>
              <a:rPr lang="en-US" dirty="0" smtClean="0"/>
              <a:t>h</a:t>
            </a:r>
          </a:p>
        </p:txBody>
      </p:sp>
      <p:sp>
        <p:nvSpPr>
          <p:cNvPr id="7" name="TextBox 6"/>
          <p:cNvSpPr txBox="1"/>
          <p:nvPr/>
        </p:nvSpPr>
        <p:spPr>
          <a:xfrm>
            <a:off x="990600" y="6139934"/>
            <a:ext cx="306494" cy="369332"/>
          </a:xfrm>
          <a:prstGeom prst="rect">
            <a:avLst/>
          </a:prstGeom>
          <a:noFill/>
        </p:spPr>
        <p:txBody>
          <a:bodyPr wrap="none" rtlCol="0">
            <a:spAutoFit/>
          </a:bodyPr>
          <a:lstStyle/>
          <a:p>
            <a:r>
              <a:rPr lang="en-US" dirty="0" smtClean="0"/>
              <a:t>b</a:t>
            </a:r>
            <a:endParaRPr lang="en-US" dirty="0"/>
          </a:p>
        </p:txBody>
      </p:sp>
      <p:cxnSp>
        <p:nvCxnSpPr>
          <p:cNvPr id="9" name="Straight Connector 8"/>
          <p:cNvCxnSpPr/>
          <p:nvPr/>
        </p:nvCxnSpPr>
        <p:spPr>
          <a:xfrm>
            <a:off x="838200" y="5105400"/>
            <a:ext cx="6096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674055" y="4920734"/>
            <a:ext cx="535211" cy="369332"/>
          </a:xfrm>
          <a:prstGeom prst="rect">
            <a:avLst/>
          </a:prstGeom>
          <a:noFill/>
        </p:spPr>
        <p:txBody>
          <a:bodyPr wrap="none" rtlCol="0">
            <a:spAutoFit/>
          </a:bodyPr>
          <a:lstStyle/>
          <a:p>
            <a:r>
              <a:rPr lang="en-US" dirty="0" smtClean="0"/>
              <a:t>axis</a:t>
            </a:r>
            <a:endParaRPr lang="en-US" dirty="0"/>
          </a:p>
        </p:txBody>
      </p:sp>
      <p:sp>
        <p:nvSpPr>
          <p:cNvPr id="133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33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 name="TextBox 18"/>
          <p:cNvSpPr txBox="1"/>
          <p:nvPr/>
        </p:nvSpPr>
        <p:spPr>
          <a:xfrm>
            <a:off x="2608631" y="5290066"/>
            <a:ext cx="184731" cy="707886"/>
          </a:xfrm>
          <a:prstGeom prst="rect">
            <a:avLst/>
          </a:prstGeom>
          <a:noFill/>
        </p:spPr>
        <p:txBody>
          <a:bodyPr wrap="none" rtlCol="0">
            <a:spAutoFit/>
          </a:bodyPr>
          <a:lstStyle/>
          <a:p>
            <a:endParaRPr lang="en-US" sz="4000" dirty="0"/>
          </a:p>
        </p:txBody>
      </p:sp>
      <p:sp>
        <p:nvSpPr>
          <p:cNvPr id="20" name="TextBox 19"/>
          <p:cNvSpPr txBox="1"/>
          <p:nvPr/>
        </p:nvSpPr>
        <p:spPr>
          <a:xfrm>
            <a:off x="2700996" y="4832866"/>
            <a:ext cx="184731" cy="369332"/>
          </a:xfrm>
          <a:prstGeom prst="rect">
            <a:avLst/>
          </a:prstGeom>
          <a:noFill/>
        </p:spPr>
        <p:txBody>
          <a:bodyPr wrap="square" rtlCol="0">
            <a:spAutoFit/>
          </a:bodyPr>
          <a:lstStyle/>
          <a:p>
            <a:endParaRPr lang="en-US" dirty="0"/>
          </a:p>
        </p:txBody>
      </p:sp>
      <p:sp>
        <p:nvSpPr>
          <p:cNvPr id="21" name="TextBox 20"/>
          <p:cNvSpPr txBox="1"/>
          <p:nvPr/>
        </p:nvSpPr>
        <p:spPr>
          <a:xfrm>
            <a:off x="2853396" y="4985266"/>
            <a:ext cx="184731" cy="369332"/>
          </a:xfrm>
          <a:prstGeom prst="rect">
            <a:avLst/>
          </a:prstGeom>
          <a:noFill/>
        </p:spPr>
        <p:txBody>
          <a:bodyPr wrap="square" rtlCol="0">
            <a:spAutoFit/>
          </a:bodyPr>
          <a:lstStyle/>
          <a:p>
            <a:endParaRPr lang="en-US" dirty="0"/>
          </a:p>
        </p:txBody>
      </p:sp>
      <p:sp>
        <p:nvSpPr>
          <p:cNvPr id="22" name="TextBox 21"/>
          <p:cNvSpPr txBox="1"/>
          <p:nvPr/>
        </p:nvSpPr>
        <p:spPr>
          <a:xfrm>
            <a:off x="2945761" y="4985266"/>
            <a:ext cx="184731" cy="369332"/>
          </a:xfrm>
          <a:prstGeom prst="rect">
            <a:avLst/>
          </a:prstGeom>
          <a:noFill/>
        </p:spPr>
        <p:txBody>
          <a:bodyPr wrap="square" rtlCol="0">
            <a:spAutoFit/>
          </a:bodyPr>
          <a:lstStyle/>
          <a:p>
            <a:endParaRPr lang="en-US" dirty="0"/>
          </a:p>
        </p:txBody>
      </p:sp>
      <p:sp>
        <p:nvSpPr>
          <p:cNvPr id="1332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3321" name="Picture 9"/>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038127" y="4319587"/>
            <a:ext cx="2019300" cy="1571625"/>
          </a:xfrm>
          <a:prstGeom prst="rect">
            <a:avLst/>
          </a:prstGeom>
          <a:noFill/>
        </p:spPr>
      </p:pic>
      <p:sp>
        <p:nvSpPr>
          <p:cNvPr id="18" name="Rectangle 17"/>
          <p:cNvSpPr/>
          <p:nvPr/>
        </p:nvSpPr>
        <p:spPr>
          <a:xfrm rot="5400000">
            <a:off x="6792396" y="4173498"/>
            <a:ext cx="3810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rot="10800000">
            <a:off x="5600234" y="5200609"/>
            <a:ext cx="2732604" cy="1589"/>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8332838" y="4985266"/>
            <a:ext cx="811162" cy="369332"/>
          </a:xfrm>
          <a:prstGeom prst="rect">
            <a:avLst/>
          </a:prstGeom>
          <a:noFill/>
        </p:spPr>
        <p:txBody>
          <a:bodyPr wrap="square" rtlCol="0">
            <a:spAutoFit/>
          </a:bodyPr>
          <a:lstStyle/>
          <a:p>
            <a:r>
              <a:rPr lang="en-US" dirty="0" smtClean="0"/>
              <a:t>axis</a:t>
            </a:r>
            <a:endParaRPr lang="en-US" dirty="0"/>
          </a:p>
        </p:txBody>
      </p:sp>
      <p:sp>
        <p:nvSpPr>
          <p:cNvPr id="29" name="TextBox 28"/>
          <p:cNvSpPr txBox="1"/>
          <p:nvPr/>
        </p:nvSpPr>
        <p:spPr>
          <a:xfrm>
            <a:off x="6636774" y="5392698"/>
            <a:ext cx="457200" cy="369332"/>
          </a:xfrm>
          <a:prstGeom prst="rect">
            <a:avLst/>
          </a:prstGeom>
          <a:noFill/>
        </p:spPr>
        <p:txBody>
          <a:bodyPr wrap="square" rtlCol="0">
            <a:spAutoFit/>
          </a:bodyPr>
          <a:lstStyle/>
          <a:p>
            <a:r>
              <a:rPr lang="en-US" dirty="0" smtClean="0"/>
              <a:t>b</a:t>
            </a:r>
            <a:endParaRPr lang="en-US" dirty="0"/>
          </a:p>
        </p:txBody>
      </p:sp>
      <p:sp>
        <p:nvSpPr>
          <p:cNvPr id="30" name="TextBox 29"/>
          <p:cNvSpPr txBox="1"/>
          <p:nvPr/>
        </p:nvSpPr>
        <p:spPr>
          <a:xfrm>
            <a:off x="5600233" y="4920734"/>
            <a:ext cx="634181" cy="369332"/>
          </a:xfrm>
          <a:prstGeom prst="rect">
            <a:avLst/>
          </a:prstGeom>
          <a:noFill/>
        </p:spPr>
        <p:txBody>
          <a:bodyPr wrap="square" rtlCol="0">
            <a:spAutoFit/>
          </a:bodyPr>
          <a:lstStyle/>
          <a:p>
            <a:r>
              <a:rPr lang="en-US" dirty="0" smtClean="0"/>
              <a:t>h</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962</TotalTime>
  <Words>954</Words>
  <Application>Microsoft Office PowerPoint</Application>
  <PresentationFormat>On-screen Show (4:3)</PresentationFormat>
  <Paragraphs>152</Paragraphs>
  <Slides>16</Slides>
  <Notes>10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Beam Deflections </vt:lpstr>
      <vt:lpstr>Not beam reflections…</vt:lpstr>
      <vt:lpstr>Beam Failures</vt:lpstr>
      <vt:lpstr>Galileo Galilei Astronomer, Physicist (1564-1642)</vt:lpstr>
      <vt:lpstr>Boundary Conditions</vt:lpstr>
      <vt:lpstr>Loading and Span</vt:lpstr>
      <vt:lpstr>Simple Load Beam</vt:lpstr>
      <vt:lpstr>Common Material Properties</vt:lpstr>
      <vt:lpstr>Properties of the shape of the beam</vt:lpstr>
      <vt:lpstr>Beams Bend &amp; the Applied Load</vt:lpstr>
      <vt:lpstr>Force, Stress, and Strain</vt:lpstr>
      <vt:lpstr>Load, Shear, and Moment</vt:lpstr>
      <vt:lpstr>Moment &amp; Deflection</vt:lpstr>
      <vt:lpstr>Mr. Mosh sits on a bench</vt:lpstr>
      <vt:lpstr>Analysis</vt:lpstr>
      <vt:lpstr>Question? Just one.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 1B Presentation   Alisa Baker Jeff Furman Kimberly Phongprateep Anton Volosciuc</dc:title>
  <dc:creator>KimberlyPhongprateep</dc:creator>
  <cp:lastModifiedBy>KimberlyPhongprateep</cp:lastModifiedBy>
  <cp:revision>201</cp:revision>
  <dcterms:created xsi:type="dcterms:W3CDTF">2012-02-29T20:01:44Z</dcterms:created>
  <dcterms:modified xsi:type="dcterms:W3CDTF">2012-03-21T05:13:31Z</dcterms:modified>
</cp:coreProperties>
</file>